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57" r:id="rId4"/>
    <p:sldId id="258" r:id="rId5"/>
    <p:sldId id="301" r:id="rId6"/>
    <p:sldId id="259" r:id="rId7"/>
    <p:sldId id="260" r:id="rId8"/>
    <p:sldId id="299" r:id="rId9"/>
    <p:sldId id="294" r:id="rId10"/>
    <p:sldId id="261" r:id="rId11"/>
    <p:sldId id="262" r:id="rId12"/>
    <p:sldId id="263" r:id="rId13"/>
    <p:sldId id="297" r:id="rId14"/>
    <p:sldId id="264" r:id="rId15"/>
    <p:sldId id="265" r:id="rId16"/>
    <p:sldId id="296" r:id="rId17"/>
    <p:sldId id="266" r:id="rId18"/>
    <p:sldId id="270" r:id="rId19"/>
    <p:sldId id="291" r:id="rId20"/>
    <p:sldId id="271" r:id="rId21"/>
    <p:sldId id="292" r:id="rId22"/>
    <p:sldId id="267" r:id="rId23"/>
    <p:sldId id="268" r:id="rId24"/>
    <p:sldId id="269" r:id="rId25"/>
    <p:sldId id="302" r:id="rId26"/>
    <p:sldId id="272" r:id="rId27"/>
    <p:sldId id="274" r:id="rId28"/>
    <p:sldId id="273" r:id="rId29"/>
    <p:sldId id="275" r:id="rId30"/>
    <p:sldId id="276" r:id="rId31"/>
    <p:sldId id="277" r:id="rId32"/>
    <p:sldId id="279" r:id="rId33"/>
    <p:sldId id="293" r:id="rId34"/>
    <p:sldId id="280" r:id="rId35"/>
    <p:sldId id="281" r:id="rId36"/>
    <p:sldId id="300" r:id="rId37"/>
    <p:sldId id="282" r:id="rId38"/>
    <p:sldId id="283" r:id="rId39"/>
    <p:sldId id="284" r:id="rId40"/>
    <p:sldId id="287" r:id="rId41"/>
    <p:sldId id="285" r:id="rId42"/>
    <p:sldId id="295" r:id="rId43"/>
    <p:sldId id="298" r:id="rId44"/>
    <p:sldId id="288" r:id="rId45"/>
    <p:sldId id="286" r:id="rId46"/>
    <p:sldId id="28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3" d="100"/>
          <a:sy n="93" d="100"/>
        </p:scale>
        <p:origin x="53"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11/21/2023</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11/21/2023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11/21/2023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11/21/2023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11/21/2023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11/21/2023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11/21/2023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11/21/2023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11/21/2023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11/21/2023</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11/21/2023</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11/21/2023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11/21/2023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11/21/2023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11/21/2023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11/21/2023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11/21/2023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11/21/2023</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2.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4.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jpg"/><Relationship Id="rId7"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jpg"/><Relationship Id="rId7"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7.jfi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jp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4.jp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5.jp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41500" y="2412280"/>
            <a:ext cx="6268246" cy="3134032"/>
          </a:xfrm>
        </p:spPr>
        <p:txBody>
          <a:bodyPr>
            <a:normAutofit/>
          </a:bodyPr>
          <a:lstStyle/>
          <a:p>
            <a:r>
              <a:rPr lang="en-GB" sz="6600" dirty="0"/>
              <a:t>CCL &amp; Standards Check</a:t>
            </a:r>
          </a:p>
        </p:txBody>
      </p:sp>
      <p:sp>
        <p:nvSpPr>
          <p:cNvPr id="3" name="Subtitle 2"/>
          <p:cNvSpPr>
            <a:spLocks noGrp="1"/>
          </p:cNvSpPr>
          <p:nvPr>
            <p:ph type="subTitle" idx="1"/>
          </p:nvPr>
        </p:nvSpPr>
        <p:spPr>
          <a:xfrm>
            <a:off x="7999364" y="5589856"/>
            <a:ext cx="6268246" cy="1268144"/>
          </a:xfrm>
        </p:spPr>
        <p:txBody>
          <a:bodyPr>
            <a:normAutofit/>
          </a:bodyPr>
          <a:lstStyle/>
          <a:p>
            <a:r>
              <a:rPr lang="en-GB" sz="2000" dirty="0"/>
              <a:t>WORKSHOP</a:t>
            </a:r>
          </a:p>
        </p:txBody>
      </p:sp>
      <p:pic>
        <p:nvPicPr>
          <p:cNvPr id="5" name="Picture 4"/>
          <p:cNvPicPr>
            <a:picLocks noChangeAspect="1"/>
          </p:cNvPicPr>
          <p:nvPr/>
        </p:nvPicPr>
        <p:blipFill>
          <a:blip r:embed="rId2"/>
          <a:stretch/>
        </p:blipFill>
        <p:spPr>
          <a:xfrm>
            <a:off x="1109764" y="1671242"/>
            <a:ext cx="3531062" cy="3531062"/>
          </a:xfrm>
          <a:prstGeom prst="roundRect">
            <a:avLst>
              <a:gd name="adj" fmla="val 1858"/>
            </a:avLst>
          </a:prstGeom>
          <a:effectLst>
            <a:outerShdw blurRad="50800" dist="50800" dir="5400000" algn="tl" rotWithShape="0">
              <a:srgbClr val="000000">
                <a:alpha val="43000"/>
              </a:srgbClr>
            </a:outerShdw>
          </a:effectLst>
        </p:spPr>
      </p:pic>
      <p:pic>
        <p:nvPicPr>
          <p:cNvPr id="6" name="Picture 5" descr="A picture containing text, clipart&#10;&#10;Description automatically generated">
            <a:extLst>
              <a:ext uri="{FF2B5EF4-FFF2-40B4-BE49-F238E27FC236}">
                <a16:creationId xmlns:a16="http://schemas.microsoft.com/office/drawing/2014/main" id="{CE2AE255-043E-297A-5F8B-2C8B9853A563}"/>
              </a:ext>
            </a:extLst>
          </p:cNvPr>
          <p:cNvPicPr>
            <a:picLocks noChangeAspect="1"/>
          </p:cNvPicPr>
          <p:nvPr/>
        </p:nvPicPr>
        <p:blipFill>
          <a:blip r:embed="rId3"/>
          <a:stretch>
            <a:fillRect/>
          </a:stretch>
        </p:blipFill>
        <p:spPr>
          <a:xfrm>
            <a:off x="4780824" y="911541"/>
            <a:ext cx="3471650" cy="1337137"/>
          </a:xfrm>
          <a:prstGeom prst="rect">
            <a:avLst/>
          </a:prstGeom>
        </p:spPr>
      </p:pic>
    </p:spTree>
    <p:extLst>
      <p:ext uri="{BB962C8B-B14F-4D97-AF65-F5344CB8AC3E}">
        <p14:creationId xmlns:p14="http://schemas.microsoft.com/office/powerpoint/2010/main" val="86896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674598" y="2456875"/>
            <a:ext cx="4053873" cy="1269507"/>
          </a:xfrm>
        </p:spPr>
        <p:txBody>
          <a:bodyPr anchor="ctr">
            <a:normAutofit fontScale="90000"/>
          </a:bodyPr>
          <a:lstStyle/>
          <a:p>
            <a:r>
              <a:rPr lang="en-GB" sz="3200" dirty="0">
                <a:solidFill>
                  <a:srgbClr val="EBEBEB"/>
                </a:solidFill>
              </a:rPr>
              <a:t>LESSON PLANNING</a:t>
            </a:r>
            <a:br>
              <a:rPr lang="en-GB" sz="3200" dirty="0">
                <a:solidFill>
                  <a:srgbClr val="EBEBEB"/>
                </a:solidFill>
              </a:rPr>
            </a:br>
            <a:br>
              <a:rPr lang="en-GB" sz="3200" dirty="0">
                <a:solidFill>
                  <a:srgbClr val="EBEBEB"/>
                </a:solidFill>
              </a:rPr>
            </a:br>
            <a:r>
              <a:rPr lang="en-GB" sz="2200" dirty="0">
                <a:solidFill>
                  <a:srgbClr val="EBEBEB"/>
                </a:solidFill>
              </a:rPr>
              <a:t>DVSA ADI1: </a:t>
            </a:r>
            <a:br>
              <a:rPr lang="en-GB" sz="2200" dirty="0">
                <a:solidFill>
                  <a:srgbClr val="EBEBEB"/>
                </a:solidFill>
              </a:rPr>
            </a:br>
            <a:br>
              <a:rPr lang="en-GB" sz="2200" dirty="0">
                <a:solidFill>
                  <a:srgbClr val="EBEBEB"/>
                </a:solidFill>
              </a:rPr>
            </a:br>
            <a:r>
              <a:rPr lang="en-GB" sz="2000" dirty="0">
                <a:solidFill>
                  <a:srgbClr val="EBEBEB"/>
                </a:solidFill>
              </a:rPr>
              <a:t>“The purpose of all driver training   is to assess and develop the learner’s skill, knowledge and understanding in relation to the contents of the NSDRT. Research indicates that is best achieved by placing the client at the centre   of learning process”</a:t>
            </a: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058629" y="519243"/>
            <a:ext cx="6055253" cy="5954325"/>
          </a:xfrm>
        </p:spPr>
        <p:txBody>
          <a:bodyPr anchor="ctr">
            <a:normAutofit/>
          </a:bodyPr>
          <a:lstStyle/>
          <a:p>
            <a:pPr marL="0" indent="0">
              <a:buNone/>
            </a:pPr>
            <a:r>
              <a:rPr lang="en-GB" sz="2000" dirty="0"/>
              <a:t>	</a:t>
            </a:r>
          </a:p>
          <a:p>
            <a:r>
              <a:rPr lang="en-GB" sz="2000" b="1" dirty="0"/>
              <a:t>Did the trainer identify the pupils </a:t>
            </a:r>
            <a:r>
              <a:rPr lang="en-GB" sz="2000" b="1" dirty="0">
                <a:solidFill>
                  <a:srgbClr val="00B050"/>
                </a:solidFill>
              </a:rPr>
              <a:t>learning goals and needs</a:t>
            </a:r>
          </a:p>
          <a:p>
            <a:r>
              <a:rPr lang="en-GB" sz="2000" b="1" dirty="0"/>
              <a:t>Was the lesson structure suited to the pupils </a:t>
            </a:r>
            <a:r>
              <a:rPr lang="en-GB" sz="2000" b="1" dirty="0">
                <a:solidFill>
                  <a:srgbClr val="00B050"/>
                </a:solidFill>
              </a:rPr>
              <a:t>experience and current ability</a:t>
            </a:r>
          </a:p>
          <a:p>
            <a:r>
              <a:rPr lang="en-GB" sz="2000" b="1" dirty="0"/>
              <a:t>Were the </a:t>
            </a:r>
            <a:r>
              <a:rPr lang="en-GB" sz="2000" b="1" dirty="0">
                <a:solidFill>
                  <a:srgbClr val="00B050"/>
                </a:solidFill>
              </a:rPr>
              <a:t>practise areas suitable</a:t>
            </a:r>
          </a:p>
          <a:p>
            <a:r>
              <a:rPr lang="en-GB" sz="2000" b="1" dirty="0"/>
              <a:t>Was the </a:t>
            </a:r>
            <a:r>
              <a:rPr lang="en-GB" sz="2000" b="1" dirty="0">
                <a:solidFill>
                  <a:schemeClr val="accent1"/>
                </a:solidFill>
              </a:rPr>
              <a:t>lesson plan adapted, </a:t>
            </a:r>
            <a:r>
              <a:rPr lang="en-GB" sz="2000" b="1" dirty="0"/>
              <a:t>when appropriate, to help the pupil work towards their </a:t>
            </a:r>
            <a:r>
              <a:rPr lang="en-GB" sz="2000" b="1" dirty="0">
                <a:solidFill>
                  <a:srgbClr val="00B050"/>
                </a:solidFill>
              </a:rPr>
              <a:t>learning goals	</a:t>
            </a:r>
            <a:r>
              <a:rPr lang="en-GB" sz="2000" dirty="0"/>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pic>
        <p:nvPicPr>
          <p:cNvPr id="4" name="Picture 3"/>
          <p:cNvPicPr>
            <a:picLocks noChangeAspect="1"/>
          </p:cNvPicPr>
          <p:nvPr/>
        </p:nvPicPr>
        <p:blipFill>
          <a:blip r:embed="rId3"/>
          <a:srcRect/>
          <a:stretch/>
        </p:blipFill>
        <p:spPr>
          <a:xfrm>
            <a:off x="11113882" y="5779882"/>
            <a:ext cx="1078118" cy="1078118"/>
          </a:xfrm>
          <a:prstGeom prst="rect">
            <a:avLst/>
          </a:prstGeom>
        </p:spPr>
      </p:pic>
      <p:pic>
        <p:nvPicPr>
          <p:cNvPr id="21" name="Picture 20">
            <a:extLst>
              <a:ext uri="{FF2B5EF4-FFF2-40B4-BE49-F238E27FC236}">
                <a16:creationId xmlns:a16="http://schemas.microsoft.com/office/drawing/2014/main" id="{08837FC6-20C4-A78E-6B5A-32B92531332D}"/>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73BB459C-7ED7-CBEA-CE17-600006C0F356}"/>
              </a:ext>
            </a:extLst>
          </p:cNvPr>
          <p:cNvPicPr>
            <a:picLocks noChangeAspect="1"/>
          </p:cNvPicPr>
          <p:nvPr/>
        </p:nvPicPr>
        <p:blipFill rotWithShape="1">
          <a:blip r:embed="rId5"/>
          <a:srcRect t="36163" b="35620"/>
          <a:stretch/>
        </p:blipFill>
        <p:spPr>
          <a:xfrm>
            <a:off x="6760791" y="21165"/>
            <a:ext cx="3072846" cy="773168"/>
          </a:xfrm>
          <a:prstGeom prst="rect">
            <a:avLst/>
          </a:prstGeom>
        </p:spPr>
      </p:pic>
      <p:sp>
        <p:nvSpPr>
          <p:cNvPr id="6" name="TextBox 5">
            <a:extLst>
              <a:ext uri="{FF2B5EF4-FFF2-40B4-BE49-F238E27FC236}">
                <a16:creationId xmlns:a16="http://schemas.microsoft.com/office/drawing/2014/main" id="{C5831C2B-3DDA-0670-EE18-2FFFA931E8FE}"/>
              </a:ext>
            </a:extLst>
          </p:cNvPr>
          <p:cNvSpPr txBox="1"/>
          <p:nvPr/>
        </p:nvSpPr>
        <p:spPr>
          <a:xfrm>
            <a:off x="6956778" y="1037008"/>
            <a:ext cx="5096540" cy="646331"/>
          </a:xfrm>
          <a:prstGeom prst="rect">
            <a:avLst/>
          </a:prstGeom>
          <a:noFill/>
        </p:spPr>
        <p:txBody>
          <a:bodyPr wrap="square" rtlCol="0">
            <a:spAutoFit/>
          </a:bodyPr>
          <a:lstStyle/>
          <a:p>
            <a:r>
              <a:rPr lang="en-GB" sz="1800" b="1" u="sng" dirty="0">
                <a:solidFill>
                  <a:srgbClr val="0070C0"/>
                </a:solidFill>
              </a:rPr>
              <a:t>PLANNING A LESSON</a:t>
            </a:r>
          </a:p>
          <a:p>
            <a:endParaRPr lang="en-GB" dirty="0"/>
          </a:p>
        </p:txBody>
      </p:sp>
    </p:spTree>
    <p:extLst>
      <p:ext uri="{BB962C8B-B14F-4D97-AF65-F5344CB8AC3E}">
        <p14:creationId xmlns:p14="http://schemas.microsoft.com/office/powerpoint/2010/main" val="6622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TOP 5 REASONS ADI’S FAIL STANDARDS CHECKS</a:t>
            </a:r>
          </a:p>
        </p:txBody>
      </p:sp>
      <p:sp>
        <p:nvSpPr>
          <p:cNvPr id="3" name="Content Placeholder 2"/>
          <p:cNvSpPr>
            <a:spLocks noGrp="1"/>
          </p:cNvSpPr>
          <p:nvPr>
            <p:ph idx="1"/>
          </p:nvPr>
        </p:nvSpPr>
        <p:spPr>
          <a:xfrm>
            <a:off x="5291968" y="708895"/>
            <a:ext cx="6055253" cy="6857999"/>
          </a:xfrm>
        </p:spPr>
        <p:txBody>
          <a:bodyPr anchor="ctr">
            <a:normAutofit lnSpcReduction="10000"/>
          </a:bodyPr>
          <a:lstStyle/>
          <a:p>
            <a:pPr>
              <a:lnSpc>
                <a:spcPct val="150000"/>
              </a:lnSpc>
            </a:pPr>
            <a:r>
              <a:rPr lang="en-GB" b="1" dirty="0"/>
              <a:t>DVSA</a:t>
            </a:r>
            <a:r>
              <a:rPr lang="en-GB" dirty="0"/>
              <a:t> analysis shows the top 5 areas where instructors fail to demonstrate competence are where they</a:t>
            </a:r>
            <a:r>
              <a:rPr lang="en-GB" dirty="0">
                <a:solidFill>
                  <a:srgbClr val="00B050"/>
                </a:solidFill>
              </a:rPr>
              <a:t> </a:t>
            </a:r>
            <a:r>
              <a:rPr lang="en-GB" b="1" u="sng" dirty="0">
                <a:solidFill>
                  <a:srgbClr val="00B050"/>
                </a:solidFill>
              </a:rPr>
              <a:t>haven’t</a:t>
            </a:r>
            <a:r>
              <a:rPr lang="en-GB" dirty="0"/>
              <a:t>:-</a:t>
            </a:r>
          </a:p>
          <a:p>
            <a:pPr lvl="0">
              <a:lnSpc>
                <a:spcPct val="150000"/>
              </a:lnSpc>
            </a:pPr>
            <a:r>
              <a:rPr lang="en-GB" b="1" dirty="0">
                <a:solidFill>
                  <a:srgbClr val="FF0000"/>
                </a:solidFill>
              </a:rPr>
              <a:t>Adapted the lesson plan</a:t>
            </a:r>
            <a:r>
              <a:rPr lang="en-GB" b="1" dirty="0"/>
              <a:t>, when appropriate, to help the pupil work towards their learning goals</a:t>
            </a:r>
          </a:p>
          <a:p>
            <a:pPr lvl="0">
              <a:lnSpc>
                <a:spcPct val="150000"/>
              </a:lnSpc>
            </a:pPr>
            <a:r>
              <a:rPr lang="en-GB" b="1" dirty="0"/>
              <a:t>Taught the lesson in a style suited to the pupil’s </a:t>
            </a:r>
            <a:r>
              <a:rPr lang="en-GB" b="1" dirty="0">
                <a:solidFill>
                  <a:srgbClr val="FF0000"/>
                </a:solidFill>
              </a:rPr>
              <a:t>learning style and current ability</a:t>
            </a:r>
          </a:p>
          <a:p>
            <a:pPr lvl="0">
              <a:lnSpc>
                <a:spcPct val="150000"/>
              </a:lnSpc>
            </a:pPr>
            <a:r>
              <a:rPr lang="en-GB" b="1" dirty="0"/>
              <a:t>Encouraged the pupil to </a:t>
            </a:r>
            <a:r>
              <a:rPr lang="en-GB" b="1" dirty="0">
                <a:solidFill>
                  <a:srgbClr val="FF0000"/>
                </a:solidFill>
              </a:rPr>
              <a:t>analyse problems </a:t>
            </a:r>
            <a:r>
              <a:rPr lang="en-GB" b="1" dirty="0"/>
              <a:t>and </a:t>
            </a:r>
            <a:r>
              <a:rPr lang="en-GB" b="1" dirty="0">
                <a:solidFill>
                  <a:srgbClr val="FF0000"/>
                </a:solidFill>
              </a:rPr>
              <a:t>take responsibility </a:t>
            </a:r>
            <a:r>
              <a:rPr lang="en-GB" b="1" dirty="0"/>
              <a:t>for their learning</a:t>
            </a:r>
          </a:p>
          <a:p>
            <a:pPr lvl="0">
              <a:lnSpc>
                <a:spcPct val="150000"/>
              </a:lnSpc>
            </a:pPr>
            <a:r>
              <a:rPr lang="en-GB" b="1" dirty="0"/>
              <a:t>Given the pupil </a:t>
            </a:r>
            <a:r>
              <a:rPr lang="en-GB" b="1" dirty="0">
                <a:solidFill>
                  <a:srgbClr val="FF0000"/>
                </a:solidFill>
              </a:rPr>
              <a:t>appropriate and timely feedback</a:t>
            </a:r>
            <a:r>
              <a:rPr lang="en-GB" b="1" dirty="0"/>
              <a:t> during the session</a:t>
            </a:r>
          </a:p>
          <a:p>
            <a:pPr lvl="0">
              <a:lnSpc>
                <a:spcPct val="150000"/>
              </a:lnSpc>
            </a:pPr>
            <a:r>
              <a:rPr lang="en-GB" b="1" dirty="0"/>
              <a:t>Given </a:t>
            </a:r>
            <a:r>
              <a:rPr lang="en-GB" b="1" dirty="0">
                <a:solidFill>
                  <a:srgbClr val="FF0000"/>
                </a:solidFill>
              </a:rPr>
              <a:t>enough feedback </a:t>
            </a:r>
            <a:r>
              <a:rPr lang="en-GB" b="1" dirty="0"/>
              <a:t>to help the pupil understand any </a:t>
            </a:r>
            <a:r>
              <a:rPr lang="en-GB" b="1" dirty="0">
                <a:solidFill>
                  <a:srgbClr val="FF0000"/>
                </a:solidFill>
              </a:rPr>
              <a:t>potentially safety-critical incidents</a:t>
            </a:r>
          </a:p>
          <a:p>
            <a:pPr marL="0" indent="0">
              <a:buNone/>
            </a:pPr>
            <a:r>
              <a:rPr lang="en-GB" sz="2000" dirty="0"/>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pic>
        <p:nvPicPr>
          <p:cNvPr id="4" name="Picture 3"/>
          <p:cNvPicPr>
            <a:picLocks noChangeAspect="1"/>
          </p:cNvPicPr>
          <p:nvPr/>
        </p:nvPicPr>
        <p:blipFill>
          <a:blip r:embed="rId3"/>
          <a:srcRect/>
          <a:stretch/>
        </p:blipFill>
        <p:spPr>
          <a:xfrm>
            <a:off x="10890913" y="5556913"/>
            <a:ext cx="1301087" cy="1301087"/>
          </a:xfrm>
          <a:prstGeom prst="rect">
            <a:avLst/>
          </a:prstGeom>
        </p:spPr>
      </p:pic>
      <p:pic>
        <p:nvPicPr>
          <p:cNvPr id="21" name="Picture 20">
            <a:extLst>
              <a:ext uri="{FF2B5EF4-FFF2-40B4-BE49-F238E27FC236}">
                <a16:creationId xmlns:a16="http://schemas.microsoft.com/office/drawing/2014/main" id="{FBDDE7AC-2C40-73A8-A132-0727518BE385}"/>
              </a:ext>
            </a:extLst>
          </p:cNvPr>
          <p:cNvPicPr>
            <a:picLocks noChangeAspect="1"/>
          </p:cNvPicPr>
          <p:nvPr/>
        </p:nvPicPr>
        <p:blipFill>
          <a:blip r:embed="rId4"/>
          <a:srcRect/>
          <a:stretch/>
        </p:blipFill>
        <p:spPr>
          <a:xfrm>
            <a:off x="570752" y="5511254"/>
            <a:ext cx="1787793" cy="707090"/>
          </a:xfrm>
          <a:prstGeom prst="rect">
            <a:avLst/>
          </a:prstGeom>
        </p:spPr>
      </p:pic>
      <p:pic>
        <p:nvPicPr>
          <p:cNvPr id="7" name="Picture 6">
            <a:extLst>
              <a:ext uri="{FF2B5EF4-FFF2-40B4-BE49-F238E27FC236}">
                <a16:creationId xmlns:a16="http://schemas.microsoft.com/office/drawing/2014/main" id="{DDDA903B-4C98-DFB7-E672-66F50D41A496}"/>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9131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dirty="0">
                <a:solidFill>
                  <a:srgbClr val="EBEBEB"/>
                </a:solidFill>
              </a:rPr>
              <a:t>GDE Matrix</a:t>
            </a:r>
            <a:br>
              <a:rPr lang="en-GB" sz="3200" dirty="0">
                <a:solidFill>
                  <a:srgbClr val="EBEBEB"/>
                </a:solidFill>
              </a:rPr>
            </a:br>
            <a:r>
              <a:rPr lang="en-GB" sz="2400" dirty="0">
                <a:solidFill>
                  <a:srgbClr val="EBEBEB"/>
                </a:solidFill>
              </a:rPr>
              <a:t>(Goals for Driver</a:t>
            </a:r>
            <a:br>
              <a:rPr lang="en-GB" sz="2400" dirty="0">
                <a:solidFill>
                  <a:srgbClr val="EBEBEB"/>
                </a:solidFill>
              </a:rPr>
            </a:br>
            <a:r>
              <a:rPr lang="en-GB" sz="2400" dirty="0">
                <a:solidFill>
                  <a:srgbClr val="EBEBEB"/>
                </a:solidFill>
              </a:rPr>
              <a:t>Education) &amp; </a:t>
            </a:r>
            <a:br>
              <a:rPr lang="en-GB" sz="2400" dirty="0">
                <a:solidFill>
                  <a:srgbClr val="EBEBEB"/>
                </a:solidFill>
              </a:rPr>
            </a:br>
            <a:r>
              <a:rPr lang="en-GB" sz="2400" b="1" dirty="0">
                <a:solidFill>
                  <a:srgbClr val="EBEBEB"/>
                </a:solidFill>
              </a:rPr>
              <a:t>EU MERIT PROJECT</a:t>
            </a:r>
          </a:p>
        </p:txBody>
      </p:sp>
      <p:pic>
        <p:nvPicPr>
          <p:cNvPr id="6" name="Content Placeholder 5">
            <a:extLst>
              <a:ext uri="{FF2B5EF4-FFF2-40B4-BE49-F238E27FC236}">
                <a16:creationId xmlns:a16="http://schemas.microsoft.com/office/drawing/2014/main" id="{26BA3665-51D0-4979-86E2-2FB6D24F443B}"/>
              </a:ext>
            </a:extLst>
          </p:cNvPr>
          <p:cNvPicPr>
            <a:picLocks noGrp="1" noChangeAspect="1"/>
          </p:cNvPicPr>
          <p:nvPr>
            <p:ph idx="1"/>
          </p:nvPr>
        </p:nvPicPr>
        <p:blipFill>
          <a:blip r:embed="rId3"/>
          <a:srcRect/>
          <a:stretch/>
        </p:blipFill>
        <p:spPr>
          <a:xfrm>
            <a:off x="5328312" y="517811"/>
            <a:ext cx="5374747" cy="6163762"/>
          </a:xfrm>
        </p:spPr>
      </p:pic>
      <p:pic>
        <p:nvPicPr>
          <p:cNvPr id="4" name="Picture 3"/>
          <p:cNvPicPr>
            <a:picLocks noChangeAspect="1"/>
          </p:cNvPicPr>
          <p:nvPr/>
        </p:nvPicPr>
        <p:blipFill>
          <a:blip r:embed="rId4"/>
          <a:srcRect/>
          <a:stretch/>
        </p:blipFill>
        <p:spPr>
          <a:xfrm>
            <a:off x="10890913" y="5556913"/>
            <a:ext cx="1301087" cy="1301087"/>
          </a:xfrm>
          <a:prstGeom prst="rect">
            <a:avLst/>
          </a:prstGeom>
        </p:spPr>
      </p:pic>
      <p:pic>
        <p:nvPicPr>
          <p:cNvPr id="5" name="Picture 4">
            <a:extLst>
              <a:ext uri="{FF2B5EF4-FFF2-40B4-BE49-F238E27FC236}">
                <a16:creationId xmlns:a16="http://schemas.microsoft.com/office/drawing/2014/main" id="{A931EB8D-C0A1-4202-B29A-6372000C8EDF}"/>
              </a:ext>
            </a:extLst>
          </p:cNvPr>
          <p:cNvPicPr>
            <a:picLocks noChangeAspect="1"/>
          </p:cNvPicPr>
          <p:nvPr/>
        </p:nvPicPr>
        <p:blipFill>
          <a:blip r:embed="rId5"/>
          <a:srcRect/>
          <a:stretch/>
        </p:blipFill>
        <p:spPr>
          <a:xfrm>
            <a:off x="5016804" y="1038687"/>
            <a:ext cx="6831760" cy="3400148"/>
          </a:xfrm>
          <a:prstGeom prst="rect">
            <a:avLst/>
          </a:prstGeom>
          <a:ln w="28575">
            <a:solidFill>
              <a:schemeClr val="tx1"/>
            </a:solidFill>
          </a:ln>
        </p:spPr>
      </p:pic>
      <p:pic>
        <p:nvPicPr>
          <p:cNvPr id="21" name="Picture 20">
            <a:extLst>
              <a:ext uri="{FF2B5EF4-FFF2-40B4-BE49-F238E27FC236}">
                <a16:creationId xmlns:a16="http://schemas.microsoft.com/office/drawing/2014/main" id="{207C5C2F-239E-043D-DB54-6292C3168B43}"/>
              </a:ext>
            </a:extLst>
          </p:cNvPr>
          <p:cNvPicPr>
            <a:picLocks noChangeAspect="1"/>
          </p:cNvPicPr>
          <p:nvPr/>
        </p:nvPicPr>
        <p:blipFill>
          <a:blip r:embed="rId6"/>
          <a:srcRect/>
          <a:stretch/>
        </p:blipFill>
        <p:spPr>
          <a:xfrm>
            <a:off x="570752" y="5492204"/>
            <a:ext cx="1787793" cy="707090"/>
          </a:xfrm>
          <a:prstGeom prst="rect">
            <a:avLst/>
          </a:prstGeom>
        </p:spPr>
      </p:pic>
      <p:pic>
        <p:nvPicPr>
          <p:cNvPr id="3" name="Picture 2">
            <a:extLst>
              <a:ext uri="{FF2B5EF4-FFF2-40B4-BE49-F238E27FC236}">
                <a16:creationId xmlns:a16="http://schemas.microsoft.com/office/drawing/2014/main" id="{6D7860CF-79D6-8196-194B-D295749D8B20}"/>
              </a:ext>
            </a:extLst>
          </p:cNvPr>
          <p:cNvPicPr>
            <a:picLocks noChangeAspect="1"/>
          </p:cNvPicPr>
          <p:nvPr/>
        </p:nvPicPr>
        <p:blipFill>
          <a:blip r:embed="rId7"/>
          <a:srcRect t="19114" b="19114"/>
          <a:stretch/>
        </p:blipFill>
        <p:spPr>
          <a:xfrm>
            <a:off x="2640764" y="856880"/>
            <a:ext cx="1633687" cy="1520665"/>
          </a:xfrm>
          <a:prstGeom prst="rect">
            <a:avLst/>
          </a:prstGeom>
        </p:spPr>
      </p:pic>
    </p:spTree>
    <p:extLst>
      <p:ext uri="{BB962C8B-B14F-4D97-AF65-F5344CB8AC3E}">
        <p14:creationId xmlns:p14="http://schemas.microsoft.com/office/powerpoint/2010/main" val="32201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683581" y="1130603"/>
            <a:ext cx="4076283" cy="4596794"/>
          </a:xfrm>
        </p:spPr>
        <p:txBody>
          <a:bodyPr anchor="ctr">
            <a:normAutofit/>
          </a:bodyPr>
          <a:lstStyle/>
          <a:p>
            <a:r>
              <a:rPr lang="en-GB" dirty="0">
                <a:solidFill>
                  <a:srgbClr val="EBEBEB"/>
                </a:solidFill>
              </a:rPr>
              <a:t>DVSA SYLLABUS</a:t>
            </a:r>
            <a:br>
              <a:rPr lang="en-GB" sz="2400" dirty="0">
                <a:solidFill>
                  <a:srgbClr val="EBEBEB"/>
                </a:solidFill>
              </a:rPr>
            </a:br>
            <a:r>
              <a:rPr lang="en-GB" sz="2400" dirty="0">
                <a:solidFill>
                  <a:srgbClr val="EBEBEB"/>
                </a:solidFill>
              </a:rPr>
              <a:t> </a:t>
            </a:r>
            <a:br>
              <a:rPr lang="en-GB" sz="2400" dirty="0">
                <a:solidFill>
                  <a:srgbClr val="EBEBEB"/>
                </a:solidFill>
              </a:rPr>
            </a:br>
            <a:r>
              <a:rPr lang="en-GB" sz="2400" dirty="0">
                <a:solidFill>
                  <a:srgbClr val="EBEBEB"/>
                </a:solidFill>
              </a:rPr>
              <a:t>‘</a:t>
            </a:r>
            <a:r>
              <a:rPr lang="en-GB" sz="2400" b="1" i="1" u="sng" dirty="0">
                <a:solidFill>
                  <a:srgbClr val="00B0F0"/>
                </a:solidFill>
              </a:rPr>
              <a:t>A TOP DOWN APPROACH’</a:t>
            </a:r>
          </a:p>
        </p:txBody>
      </p:sp>
      <p:pic>
        <p:nvPicPr>
          <p:cNvPr id="4" name="Picture 3"/>
          <p:cNvPicPr>
            <a:picLocks noChangeAspect="1"/>
          </p:cNvPicPr>
          <p:nvPr/>
        </p:nvPicPr>
        <p:blipFill>
          <a:blip r:embed="rId3"/>
          <a:srcRect/>
          <a:stretch/>
        </p:blipFill>
        <p:spPr>
          <a:xfrm>
            <a:off x="10890913" y="5556913"/>
            <a:ext cx="1301087" cy="1301087"/>
          </a:xfrm>
          <a:prstGeom prst="rect">
            <a:avLst/>
          </a:prstGeom>
        </p:spPr>
      </p:pic>
      <p:pic>
        <p:nvPicPr>
          <p:cNvPr id="21" name="Picture 20">
            <a:extLst>
              <a:ext uri="{FF2B5EF4-FFF2-40B4-BE49-F238E27FC236}">
                <a16:creationId xmlns:a16="http://schemas.microsoft.com/office/drawing/2014/main" id="{207C5C2F-239E-043D-DB54-6292C3168B43}"/>
              </a:ext>
            </a:extLst>
          </p:cNvPr>
          <p:cNvPicPr>
            <a:picLocks noChangeAspect="1"/>
          </p:cNvPicPr>
          <p:nvPr/>
        </p:nvPicPr>
        <p:blipFill>
          <a:blip r:embed="rId4"/>
          <a:srcRect/>
          <a:stretch/>
        </p:blipFill>
        <p:spPr>
          <a:xfrm>
            <a:off x="570752" y="5492204"/>
            <a:ext cx="1787793" cy="707090"/>
          </a:xfrm>
          <a:prstGeom prst="rect">
            <a:avLst/>
          </a:prstGeom>
        </p:spPr>
      </p:pic>
      <p:pic>
        <p:nvPicPr>
          <p:cNvPr id="10" name="Content Placeholder 9" descr="Text&#10;&#10;Description automatically generated">
            <a:extLst>
              <a:ext uri="{FF2B5EF4-FFF2-40B4-BE49-F238E27FC236}">
                <a16:creationId xmlns:a16="http://schemas.microsoft.com/office/drawing/2014/main" id="{D29E2F20-8DF9-DA17-AFA4-47E4A41DE7E4}"/>
              </a:ext>
            </a:extLst>
          </p:cNvPr>
          <p:cNvPicPr>
            <a:picLocks noGrp="1" noChangeAspect="1"/>
          </p:cNvPicPr>
          <p:nvPr>
            <p:ph idx="1"/>
          </p:nvPr>
        </p:nvPicPr>
        <p:blipFill>
          <a:blip r:embed="rId5"/>
          <a:stretch>
            <a:fillRect/>
          </a:stretch>
        </p:blipFill>
        <p:spPr>
          <a:xfrm>
            <a:off x="4951380" y="751864"/>
            <a:ext cx="3942825" cy="5949035"/>
          </a:xfrm>
        </p:spPr>
      </p:pic>
      <p:sp>
        <p:nvSpPr>
          <p:cNvPr id="3" name="TextBox 2">
            <a:extLst>
              <a:ext uri="{FF2B5EF4-FFF2-40B4-BE49-F238E27FC236}">
                <a16:creationId xmlns:a16="http://schemas.microsoft.com/office/drawing/2014/main" id="{C045DD9A-8B8D-899F-D997-16707A98CEB8}"/>
              </a:ext>
            </a:extLst>
          </p:cNvPr>
          <p:cNvSpPr txBox="1"/>
          <p:nvPr/>
        </p:nvSpPr>
        <p:spPr>
          <a:xfrm>
            <a:off x="8896796" y="1028899"/>
            <a:ext cx="3167624" cy="4832092"/>
          </a:xfrm>
          <a:prstGeom prst="rect">
            <a:avLst/>
          </a:prstGeom>
          <a:noFill/>
        </p:spPr>
        <p:txBody>
          <a:bodyPr wrap="square" rtlCol="0">
            <a:spAutoFit/>
          </a:bodyPr>
          <a:lstStyle/>
          <a:p>
            <a:r>
              <a:rPr lang="en-GB" sz="1400" b="1" dirty="0"/>
              <a:t>This unit is based on the understanding that </a:t>
            </a:r>
          </a:p>
          <a:p>
            <a:pPr marL="285750" indent="-285750">
              <a:buFont typeface="Arial" panose="020B0604020202020204" pitchFamily="34" charset="0"/>
              <a:buChar char="•"/>
            </a:pPr>
            <a:r>
              <a:rPr lang="en-GB" sz="1400" b="1" dirty="0">
                <a:solidFill>
                  <a:srgbClr val="FF0000"/>
                </a:solidFill>
              </a:rPr>
              <a:t>a driver’s physical and emotional state </a:t>
            </a:r>
          </a:p>
          <a:p>
            <a:pPr marL="285750" indent="-285750">
              <a:buFont typeface="Arial" panose="020B0604020202020204" pitchFamily="34" charset="0"/>
              <a:buChar char="•"/>
            </a:pPr>
            <a:r>
              <a:rPr lang="en-GB" sz="1400" b="1" dirty="0">
                <a:solidFill>
                  <a:srgbClr val="FF0000"/>
                </a:solidFill>
              </a:rPr>
              <a:t>the physical and emotional state of any passengers </a:t>
            </a:r>
          </a:p>
          <a:p>
            <a:pPr marL="285750" indent="-285750">
              <a:buFont typeface="Arial" panose="020B0604020202020204" pitchFamily="34" charset="0"/>
              <a:buChar char="•"/>
            </a:pPr>
            <a:r>
              <a:rPr lang="en-GB" sz="1400" dirty="0"/>
              <a:t>the roadworthiness of the vehicle </a:t>
            </a:r>
          </a:p>
          <a:p>
            <a:pPr marL="285750" indent="-285750">
              <a:buFont typeface="Arial" panose="020B0604020202020204" pitchFamily="34" charset="0"/>
              <a:buChar char="•"/>
            </a:pPr>
            <a:r>
              <a:rPr lang="en-GB" sz="1400" dirty="0"/>
              <a:t>traffic, weather and road conditions </a:t>
            </a:r>
          </a:p>
          <a:p>
            <a:r>
              <a:rPr lang="en-GB" sz="1400" b="1" dirty="0"/>
              <a:t>can all contribute to the cause of crashes</a:t>
            </a:r>
          </a:p>
          <a:p>
            <a:endParaRPr lang="en-GB" sz="1400" b="1" dirty="0"/>
          </a:p>
          <a:p>
            <a:endParaRPr lang="en-GB" sz="1400" b="1" dirty="0"/>
          </a:p>
          <a:p>
            <a:endParaRPr lang="en-GB" sz="1400" b="1" dirty="0"/>
          </a:p>
          <a:p>
            <a:r>
              <a:rPr lang="en-GB" sz="1400" b="1" dirty="0"/>
              <a:t>The underlying challenges of this unit are </a:t>
            </a:r>
          </a:p>
          <a:p>
            <a:pPr marL="285750" indent="-285750">
              <a:buFont typeface="Arial" panose="020B0604020202020204" pitchFamily="34" charset="0"/>
              <a:buChar char="•"/>
            </a:pPr>
            <a:r>
              <a:rPr lang="en-GB" sz="1400" b="1" dirty="0">
                <a:solidFill>
                  <a:srgbClr val="FF0000"/>
                </a:solidFill>
              </a:rPr>
              <a:t>to address the attitudes and misunderstandings that prevent drivers acting on the knowledge and understanding that they have</a:t>
            </a:r>
          </a:p>
        </p:txBody>
      </p:sp>
      <p:pic>
        <p:nvPicPr>
          <p:cNvPr id="5" name="Picture 4">
            <a:extLst>
              <a:ext uri="{FF2B5EF4-FFF2-40B4-BE49-F238E27FC236}">
                <a16:creationId xmlns:a16="http://schemas.microsoft.com/office/drawing/2014/main" id="{13F87E36-BD14-2885-55F1-5331C809B2B3}"/>
              </a:ext>
            </a:extLst>
          </p:cNvPr>
          <p:cNvPicPr>
            <a:picLocks noChangeAspect="1"/>
          </p:cNvPicPr>
          <p:nvPr/>
        </p:nvPicPr>
        <p:blipFill rotWithShape="1">
          <a:blip r:embed="rId6"/>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2893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ppt_w</p:attrName>
                                        </p:attrNameLst>
                                      </p:cBhvr>
                                      <p:tavLst>
                                        <p:tav tm="0" fmla="#ppt_w*sin(2.5*pi*$)">
                                          <p:val>
                                            <p:fltVal val="0"/>
                                          </p:val>
                                        </p:tav>
                                        <p:tav tm="100000">
                                          <p:val>
                                            <p:fltVal val="1"/>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41340" y="1130603"/>
            <a:ext cx="3991371" cy="4596794"/>
          </a:xfrm>
        </p:spPr>
        <p:txBody>
          <a:bodyPr anchor="ctr">
            <a:normAutofit/>
          </a:bodyPr>
          <a:lstStyle/>
          <a:p>
            <a:br>
              <a:rPr lang="en-GB" dirty="0">
                <a:solidFill>
                  <a:srgbClr val="EBEBEB"/>
                </a:solidFill>
              </a:rPr>
            </a:br>
            <a:r>
              <a:rPr lang="en-GB" dirty="0">
                <a:solidFill>
                  <a:srgbClr val="EBEBEB"/>
                </a:solidFill>
              </a:rPr>
              <a:t>LEARNING</a:t>
            </a:r>
            <a:br>
              <a:rPr lang="en-GB" dirty="0">
                <a:solidFill>
                  <a:srgbClr val="EBEBEB"/>
                </a:solidFill>
              </a:rPr>
            </a:br>
            <a:r>
              <a:rPr lang="en-GB" dirty="0">
                <a:solidFill>
                  <a:srgbClr val="EBEBEB"/>
                </a:solidFill>
              </a:rPr>
              <a:t>DOMAINS &amp;</a:t>
            </a:r>
            <a:br>
              <a:rPr lang="en-GB" dirty="0">
                <a:solidFill>
                  <a:srgbClr val="EBEBEB"/>
                </a:solidFill>
              </a:rPr>
            </a:br>
            <a:r>
              <a:rPr lang="en-GB" dirty="0">
                <a:solidFill>
                  <a:srgbClr val="EBEBEB"/>
                </a:solidFill>
              </a:rPr>
              <a:t>SPECIFIC GOALS</a:t>
            </a:r>
            <a:endParaRPr lang="en-GB" sz="2400" b="1" dirty="0">
              <a:solidFill>
                <a:srgbClr val="EBEBEB"/>
              </a:solidFill>
            </a:endParaRPr>
          </a:p>
        </p:txBody>
      </p:sp>
      <p:pic>
        <p:nvPicPr>
          <p:cNvPr id="4" name="Picture 3"/>
          <p:cNvPicPr>
            <a:picLocks noChangeAspect="1"/>
          </p:cNvPicPr>
          <p:nvPr/>
        </p:nvPicPr>
        <p:blipFill>
          <a:blip r:embed="rId3"/>
          <a:srcRect/>
          <a:stretch/>
        </p:blipFill>
        <p:spPr>
          <a:xfrm>
            <a:off x="11580812" y="6246812"/>
            <a:ext cx="611188" cy="611188"/>
          </a:xfrm>
          <a:prstGeom prst="rect">
            <a:avLst/>
          </a:prstGeom>
        </p:spPr>
      </p:pic>
      <p:pic>
        <p:nvPicPr>
          <p:cNvPr id="10" name="Picture 9" descr="Diagram&#10;&#10;Description automatically generated">
            <a:extLst>
              <a:ext uri="{FF2B5EF4-FFF2-40B4-BE49-F238E27FC236}">
                <a16:creationId xmlns:a16="http://schemas.microsoft.com/office/drawing/2014/main" id="{E2E0E696-3C61-4567-9066-C8343A32C542}"/>
              </a:ext>
            </a:extLst>
          </p:cNvPr>
          <p:cNvPicPr>
            <a:picLocks noChangeAspect="1"/>
          </p:cNvPicPr>
          <p:nvPr/>
        </p:nvPicPr>
        <p:blipFill>
          <a:blip r:embed="rId4"/>
          <a:stretch>
            <a:fillRect/>
          </a:stretch>
        </p:blipFill>
        <p:spPr>
          <a:xfrm>
            <a:off x="4964531" y="37505"/>
            <a:ext cx="3004279" cy="2819400"/>
          </a:xfrm>
          <a:prstGeom prst="rect">
            <a:avLst/>
          </a:prstGeom>
        </p:spPr>
      </p:pic>
      <p:sp>
        <p:nvSpPr>
          <p:cNvPr id="20" name="TextBox 19">
            <a:extLst>
              <a:ext uri="{FF2B5EF4-FFF2-40B4-BE49-F238E27FC236}">
                <a16:creationId xmlns:a16="http://schemas.microsoft.com/office/drawing/2014/main" id="{407045CF-6FA8-4CEA-8231-3B44E781D0B4}"/>
              </a:ext>
            </a:extLst>
          </p:cNvPr>
          <p:cNvSpPr txBox="1"/>
          <p:nvPr/>
        </p:nvSpPr>
        <p:spPr>
          <a:xfrm>
            <a:off x="4906981" y="3134736"/>
            <a:ext cx="6831969" cy="4339650"/>
          </a:xfrm>
          <a:prstGeom prst="rect">
            <a:avLst/>
          </a:prstGeom>
          <a:noFill/>
        </p:spPr>
        <p:txBody>
          <a:bodyPr wrap="square" rtlCol="0">
            <a:spAutoFit/>
          </a:bodyPr>
          <a:lstStyle/>
          <a:p>
            <a:pPr marL="285750" indent="-285750">
              <a:buFont typeface="Wingdings" panose="05000000000000000000" pitchFamily="2" charset="2"/>
              <a:buChar char="Ø"/>
            </a:pPr>
            <a:r>
              <a:rPr lang="en-GB" sz="1600" b="1" u="sng" dirty="0">
                <a:solidFill>
                  <a:schemeClr val="accent3">
                    <a:lumMod val="75000"/>
                  </a:schemeClr>
                </a:solidFill>
              </a:rPr>
              <a:t>The cognitive learning domain</a:t>
            </a:r>
            <a:r>
              <a:rPr lang="en-GB" sz="1600" b="1" dirty="0">
                <a:solidFill>
                  <a:schemeClr val="accent3">
                    <a:lumMod val="75000"/>
                  </a:schemeClr>
                </a:solidFill>
              </a:rPr>
              <a:t>                                                               </a:t>
            </a:r>
            <a:r>
              <a:rPr lang="en-GB" sz="1600" b="1" dirty="0"/>
              <a:t>involves intellect—the understanding of information and how that develops through application on a scale that increases from basic recall to complex evaluation and creation.</a:t>
            </a:r>
          </a:p>
          <a:p>
            <a:pPr marL="285750" indent="-285750">
              <a:buFont typeface="Wingdings" panose="05000000000000000000" pitchFamily="2" charset="2"/>
              <a:buChar char="Ø"/>
            </a:pPr>
            <a:endParaRPr lang="en-GB" sz="1600" b="1" dirty="0"/>
          </a:p>
          <a:p>
            <a:pPr marL="285750" indent="-285750">
              <a:buFont typeface="Wingdings" panose="05000000000000000000" pitchFamily="2" charset="2"/>
              <a:buChar char="Ø"/>
            </a:pPr>
            <a:r>
              <a:rPr lang="en-GB" sz="1600" b="1" u="sng" dirty="0">
                <a:solidFill>
                  <a:srgbClr val="00B050"/>
                </a:solidFill>
              </a:rPr>
              <a:t>The psychomotor learning domain                                                         </a:t>
            </a:r>
            <a:r>
              <a:rPr lang="en-GB" sz="1600" b="1" dirty="0"/>
              <a:t>involves our physicality and how that develops from basic motor skills to intricate performance</a:t>
            </a:r>
          </a:p>
          <a:p>
            <a:pPr marL="285750" indent="-285750">
              <a:buFont typeface="Arial" panose="020B0604020202020204" pitchFamily="34" charset="0"/>
              <a:buChar char="•"/>
            </a:pPr>
            <a:endParaRPr lang="en-GB" sz="1600" b="1" dirty="0"/>
          </a:p>
          <a:p>
            <a:pPr marL="285750" indent="-285750">
              <a:buFont typeface="Wingdings" panose="05000000000000000000" pitchFamily="2" charset="2"/>
              <a:buChar char="Ø"/>
            </a:pPr>
            <a:r>
              <a:rPr lang="en-GB" sz="1600" b="1" u="sng" dirty="0">
                <a:solidFill>
                  <a:srgbClr val="FF0000"/>
                </a:solidFill>
              </a:rPr>
              <a:t>The affective learning domain                                                               </a:t>
            </a:r>
            <a:r>
              <a:rPr lang="en-GB" sz="1600" b="1" dirty="0"/>
              <a:t>involves our emotions toward learning and how that impacts on our ability to perform from a low order process, such as listening, to a higher order process, like problem solving.</a:t>
            </a:r>
          </a:p>
          <a:p>
            <a:pPr lvl="0"/>
            <a:r>
              <a:rPr lang="en-GB" sz="3600" b="1" dirty="0">
                <a:solidFill>
                  <a:srgbClr val="FF0000"/>
                </a:solidFill>
              </a:rPr>
              <a:t>….</a:t>
            </a:r>
          </a:p>
          <a:p>
            <a:pPr marL="285750" indent="-285750">
              <a:buFont typeface="Arial" panose="020B0604020202020204" pitchFamily="34" charset="0"/>
              <a:buChar char="•"/>
            </a:pPr>
            <a:endParaRPr lang="en-GB" sz="1400" b="1" dirty="0"/>
          </a:p>
          <a:p>
            <a:endParaRPr lang="en-GB" dirty="0"/>
          </a:p>
        </p:txBody>
      </p:sp>
      <p:pic>
        <p:nvPicPr>
          <p:cNvPr id="22" name="Picture 21">
            <a:extLst>
              <a:ext uri="{FF2B5EF4-FFF2-40B4-BE49-F238E27FC236}">
                <a16:creationId xmlns:a16="http://schemas.microsoft.com/office/drawing/2014/main" id="{2970BF78-F089-522C-1295-BF573A8F00EB}"/>
              </a:ext>
            </a:extLst>
          </p:cNvPr>
          <p:cNvPicPr>
            <a:picLocks noChangeAspect="1"/>
          </p:cNvPicPr>
          <p:nvPr/>
        </p:nvPicPr>
        <p:blipFill>
          <a:blip r:embed="rId5"/>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744B6B5D-F5AC-BECC-DE00-E07EAB0A6D71}"/>
              </a:ext>
            </a:extLst>
          </p:cNvPr>
          <p:cNvPicPr>
            <a:picLocks noChangeAspect="1"/>
          </p:cNvPicPr>
          <p:nvPr/>
        </p:nvPicPr>
        <p:blipFill>
          <a:blip r:embed="rId6"/>
          <a:srcRect/>
          <a:stretch/>
        </p:blipFill>
        <p:spPr>
          <a:xfrm>
            <a:off x="8002479" y="469443"/>
            <a:ext cx="4095478" cy="2468402"/>
          </a:xfrm>
          <a:prstGeom prst="rect">
            <a:avLst/>
          </a:prstGeom>
        </p:spPr>
      </p:pic>
      <p:sp>
        <p:nvSpPr>
          <p:cNvPr id="3" name="TextBox 2">
            <a:extLst>
              <a:ext uri="{FF2B5EF4-FFF2-40B4-BE49-F238E27FC236}">
                <a16:creationId xmlns:a16="http://schemas.microsoft.com/office/drawing/2014/main" id="{BFADA9EA-AA32-DB72-3534-AED2848B8615}"/>
              </a:ext>
            </a:extLst>
          </p:cNvPr>
          <p:cNvSpPr txBox="1"/>
          <p:nvPr/>
        </p:nvSpPr>
        <p:spPr>
          <a:xfrm>
            <a:off x="657832" y="687169"/>
            <a:ext cx="3547766" cy="646331"/>
          </a:xfrm>
          <a:prstGeom prst="rect">
            <a:avLst/>
          </a:prstGeom>
          <a:noFill/>
        </p:spPr>
        <p:txBody>
          <a:bodyPr wrap="none" rtlCol="0">
            <a:spAutoFit/>
          </a:bodyPr>
          <a:lstStyle/>
          <a:p>
            <a:r>
              <a:rPr lang="en-GB" dirty="0">
                <a:solidFill>
                  <a:srgbClr val="00B0F0"/>
                </a:solidFill>
              </a:rPr>
              <a:t>Identifying The Learning Goals</a:t>
            </a:r>
          </a:p>
          <a:p>
            <a:r>
              <a:rPr lang="en-GB" dirty="0">
                <a:solidFill>
                  <a:srgbClr val="00B0F0"/>
                </a:solidFill>
              </a:rPr>
              <a:t>and Needs Of The Pupil</a:t>
            </a:r>
          </a:p>
        </p:txBody>
      </p:sp>
      <p:sp>
        <p:nvSpPr>
          <p:cNvPr id="6" name="TextBox 5">
            <a:extLst>
              <a:ext uri="{FF2B5EF4-FFF2-40B4-BE49-F238E27FC236}">
                <a16:creationId xmlns:a16="http://schemas.microsoft.com/office/drawing/2014/main" id="{7098B16B-C723-D4BE-8CF9-D4B2897851EB}"/>
              </a:ext>
            </a:extLst>
          </p:cNvPr>
          <p:cNvSpPr txBox="1"/>
          <p:nvPr/>
        </p:nvSpPr>
        <p:spPr>
          <a:xfrm>
            <a:off x="826383" y="1828800"/>
            <a:ext cx="3560590" cy="923330"/>
          </a:xfrm>
          <a:prstGeom prst="rect">
            <a:avLst/>
          </a:prstGeom>
          <a:noFill/>
        </p:spPr>
        <p:txBody>
          <a:bodyPr wrap="none" rtlCol="0">
            <a:spAutoFit/>
          </a:bodyPr>
          <a:lstStyle/>
          <a:p>
            <a:r>
              <a:rPr lang="en-GB" sz="1800" b="1" u="sng" dirty="0">
                <a:solidFill>
                  <a:schemeClr val="bg1"/>
                </a:solidFill>
              </a:rPr>
              <a:t>Did The Trainer ID The Learning</a:t>
            </a:r>
          </a:p>
          <a:p>
            <a:r>
              <a:rPr lang="en-GB" b="1" u="sng" dirty="0">
                <a:solidFill>
                  <a:srgbClr val="FF0000"/>
                </a:solidFill>
              </a:rPr>
              <a:t>Goals </a:t>
            </a:r>
            <a:r>
              <a:rPr lang="en-GB" b="1" u="sng" dirty="0">
                <a:solidFill>
                  <a:schemeClr val="bg1"/>
                </a:solidFill>
              </a:rPr>
              <a:t>and </a:t>
            </a:r>
            <a:r>
              <a:rPr lang="en-GB" b="1" u="sng" dirty="0">
                <a:solidFill>
                  <a:srgbClr val="FF0000"/>
                </a:solidFill>
              </a:rPr>
              <a:t>Needs</a:t>
            </a:r>
            <a:r>
              <a:rPr lang="en-GB" b="1" u="sng" dirty="0">
                <a:solidFill>
                  <a:schemeClr val="bg1"/>
                </a:solidFill>
              </a:rPr>
              <a:t> of The Pupil</a:t>
            </a:r>
            <a:endParaRPr lang="en-GB" sz="1800" b="1" u="sng" dirty="0">
              <a:solidFill>
                <a:schemeClr val="bg1"/>
              </a:solidFill>
            </a:endParaRPr>
          </a:p>
          <a:p>
            <a:endParaRPr lang="en-GB" dirty="0"/>
          </a:p>
        </p:txBody>
      </p:sp>
    </p:spTree>
    <p:extLst>
      <p:ext uri="{BB962C8B-B14F-4D97-AF65-F5344CB8AC3E}">
        <p14:creationId xmlns:p14="http://schemas.microsoft.com/office/powerpoint/2010/main" val="14518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dirty="0">
                <a:solidFill>
                  <a:srgbClr val="EBEBEB"/>
                </a:solidFill>
              </a:rPr>
              <a:t>LEARNING</a:t>
            </a:r>
            <a:br>
              <a:rPr lang="en-GB" dirty="0">
                <a:solidFill>
                  <a:srgbClr val="EBEBEB"/>
                </a:solidFill>
              </a:rPr>
            </a:br>
            <a:r>
              <a:rPr lang="en-GB" dirty="0">
                <a:solidFill>
                  <a:srgbClr val="EBEBEB"/>
                </a:solidFill>
              </a:rPr>
              <a:t>DOMAINS</a:t>
            </a:r>
            <a:br>
              <a:rPr lang="en-GB" dirty="0">
                <a:solidFill>
                  <a:srgbClr val="EBEBEB"/>
                </a:solidFill>
              </a:rPr>
            </a:br>
            <a:r>
              <a:rPr lang="en-GB" dirty="0">
                <a:solidFill>
                  <a:srgbClr val="EBEBEB"/>
                </a:solidFill>
              </a:rPr>
              <a:t>&amp; STALLING</a:t>
            </a:r>
            <a:endParaRPr lang="en-GB" sz="2400" b="1" dirty="0">
              <a:solidFill>
                <a:srgbClr val="EBEBEB"/>
              </a:solidFill>
            </a:endParaRPr>
          </a:p>
        </p:txBody>
      </p:sp>
      <p:pic>
        <p:nvPicPr>
          <p:cNvPr id="4" name="Picture 3"/>
          <p:cNvPicPr>
            <a:picLocks noChangeAspect="1"/>
          </p:cNvPicPr>
          <p:nvPr/>
        </p:nvPicPr>
        <p:blipFill>
          <a:blip r:embed="rId3"/>
          <a:srcRect/>
          <a:stretch/>
        </p:blipFill>
        <p:spPr>
          <a:xfrm>
            <a:off x="11425561" y="6091561"/>
            <a:ext cx="766439" cy="766439"/>
          </a:xfrm>
          <a:prstGeom prst="rect">
            <a:avLst/>
          </a:prstGeom>
        </p:spPr>
      </p:pic>
      <p:pic>
        <p:nvPicPr>
          <p:cNvPr id="10" name="Picture 9" descr="Diagram&#10;&#10;Description automatically generated">
            <a:extLst>
              <a:ext uri="{FF2B5EF4-FFF2-40B4-BE49-F238E27FC236}">
                <a16:creationId xmlns:a16="http://schemas.microsoft.com/office/drawing/2014/main" id="{E2E0E696-3C61-4567-9066-C8343A32C542}"/>
              </a:ext>
            </a:extLst>
          </p:cNvPr>
          <p:cNvPicPr>
            <a:picLocks noChangeAspect="1"/>
          </p:cNvPicPr>
          <p:nvPr/>
        </p:nvPicPr>
        <p:blipFill>
          <a:blip r:embed="rId4"/>
          <a:stretch>
            <a:fillRect/>
          </a:stretch>
        </p:blipFill>
        <p:spPr>
          <a:xfrm>
            <a:off x="5523571" y="410686"/>
            <a:ext cx="2696797" cy="2530841"/>
          </a:xfrm>
          <a:prstGeom prst="rect">
            <a:avLst/>
          </a:prstGeom>
        </p:spPr>
      </p:pic>
      <p:sp>
        <p:nvSpPr>
          <p:cNvPr id="20" name="TextBox 19">
            <a:extLst>
              <a:ext uri="{FF2B5EF4-FFF2-40B4-BE49-F238E27FC236}">
                <a16:creationId xmlns:a16="http://schemas.microsoft.com/office/drawing/2014/main" id="{407045CF-6FA8-4CEA-8231-3B44E781D0B4}"/>
              </a:ext>
            </a:extLst>
          </p:cNvPr>
          <p:cNvSpPr txBox="1"/>
          <p:nvPr/>
        </p:nvSpPr>
        <p:spPr>
          <a:xfrm>
            <a:off x="5067766" y="2576685"/>
            <a:ext cx="7118126" cy="4555093"/>
          </a:xfrm>
          <a:prstGeom prst="rect">
            <a:avLst/>
          </a:prstGeom>
          <a:noFill/>
        </p:spPr>
        <p:txBody>
          <a:bodyPr wrap="square" rtlCol="0">
            <a:spAutoFit/>
          </a:bodyPr>
          <a:lstStyle/>
          <a:p>
            <a:pPr marL="285750" indent="-285750">
              <a:buFont typeface="Arial" panose="020B0604020202020204" pitchFamily="34" charset="0"/>
              <a:buChar char="•"/>
            </a:pPr>
            <a:endParaRPr lang="en-GB" sz="1400" b="1" dirty="0">
              <a:solidFill>
                <a:srgbClr val="00B050"/>
              </a:solidFill>
            </a:endParaRPr>
          </a:p>
          <a:p>
            <a:pPr marL="285750" indent="-285750">
              <a:buFont typeface="Arial" panose="020B0604020202020204" pitchFamily="34" charset="0"/>
              <a:buChar char="•"/>
            </a:pPr>
            <a:endParaRPr lang="en-GB" sz="1400" b="1" dirty="0">
              <a:solidFill>
                <a:srgbClr val="00B050"/>
              </a:solidFill>
            </a:endParaRPr>
          </a:p>
          <a:p>
            <a:pPr marL="285750" indent="-285750">
              <a:buFont typeface="Arial" panose="020B0604020202020204" pitchFamily="34" charset="0"/>
              <a:buChar char="•"/>
            </a:pPr>
            <a:r>
              <a:rPr lang="en-GB" sz="2000" b="1" dirty="0">
                <a:solidFill>
                  <a:schemeClr val="accent1"/>
                </a:solidFill>
              </a:rPr>
              <a:t>“I HATE THIS JUNCTION”</a:t>
            </a:r>
          </a:p>
          <a:p>
            <a:pPr marL="285750" indent="-285750">
              <a:buFont typeface="Arial" panose="020B0604020202020204" pitchFamily="34" charset="0"/>
              <a:buChar char="•"/>
            </a:pPr>
            <a:endParaRPr lang="en-GB" sz="1400" b="1" dirty="0">
              <a:solidFill>
                <a:srgbClr val="00B050"/>
              </a:solidFill>
            </a:endParaRPr>
          </a:p>
          <a:p>
            <a:pPr marL="285750" indent="-285750">
              <a:buFont typeface="Arial" panose="020B0604020202020204" pitchFamily="34" charset="0"/>
              <a:buChar char="•"/>
            </a:pPr>
            <a:r>
              <a:rPr lang="en-GB" sz="1400" b="1" dirty="0">
                <a:solidFill>
                  <a:srgbClr val="00B050"/>
                </a:solidFill>
              </a:rPr>
              <a:t>Under developed skill (Psychomotor) </a:t>
            </a:r>
            <a:r>
              <a:rPr lang="en-GB" sz="1400" b="1" dirty="0"/>
              <a:t>leads to stalling at lights</a:t>
            </a:r>
          </a:p>
          <a:p>
            <a:endParaRPr lang="en-GB" sz="1400" b="1" dirty="0"/>
          </a:p>
          <a:p>
            <a:pPr marL="285750" indent="-285750">
              <a:buFont typeface="Arial" panose="020B0604020202020204" pitchFamily="34" charset="0"/>
              <a:buChar char="•"/>
            </a:pPr>
            <a:r>
              <a:rPr lang="en-GB" sz="1400" b="1" dirty="0">
                <a:solidFill>
                  <a:schemeClr val="accent3">
                    <a:lumMod val="75000"/>
                  </a:schemeClr>
                </a:solidFill>
              </a:rPr>
              <a:t>Results in negative thoughts (Cognitive) </a:t>
            </a:r>
            <a:r>
              <a:rPr lang="en-GB" sz="1400" b="1" dirty="0"/>
              <a:t>towards that particular junction</a:t>
            </a:r>
          </a:p>
          <a:p>
            <a:endParaRPr lang="en-GB" sz="1400" b="1" dirty="0"/>
          </a:p>
          <a:p>
            <a:pPr marL="285750" indent="-285750">
              <a:buFont typeface="Arial" panose="020B0604020202020204" pitchFamily="34" charset="0"/>
              <a:buChar char="•"/>
            </a:pPr>
            <a:r>
              <a:rPr lang="en-GB" sz="1400" b="1" dirty="0"/>
              <a:t>Impacts negatively on </a:t>
            </a:r>
            <a:r>
              <a:rPr lang="en-GB" sz="1400" b="1" dirty="0">
                <a:solidFill>
                  <a:srgbClr val="FF0000"/>
                </a:solidFill>
              </a:rPr>
              <a:t>emotional state (Affective) </a:t>
            </a:r>
            <a:r>
              <a:rPr lang="en-GB" sz="1400" b="1" dirty="0"/>
              <a:t>whenever the junction is approaching</a:t>
            </a:r>
          </a:p>
          <a:p>
            <a:endParaRPr lang="en-GB" sz="1400" b="1" dirty="0"/>
          </a:p>
          <a:p>
            <a:pPr marL="285750" indent="-285750">
              <a:buFont typeface="Arial" panose="020B0604020202020204" pitchFamily="34" charset="0"/>
              <a:buChar char="•"/>
            </a:pPr>
            <a:r>
              <a:rPr lang="en-GB" sz="1400" b="1" dirty="0"/>
              <a:t>Leads to increased negative behaviour (</a:t>
            </a:r>
            <a:r>
              <a:rPr lang="en-GB" sz="1400" b="1" dirty="0">
                <a:solidFill>
                  <a:srgbClr val="FF0000"/>
                </a:solidFill>
              </a:rPr>
              <a:t>STALL</a:t>
            </a:r>
            <a:r>
              <a:rPr lang="en-GB" sz="1400" b="1" dirty="0"/>
              <a:t>) in that particular junction</a:t>
            </a:r>
          </a:p>
          <a:p>
            <a:endParaRPr lang="en-GB" sz="1400" b="1" dirty="0"/>
          </a:p>
          <a:p>
            <a:pPr marL="285750" indent="-285750">
              <a:buFont typeface="Arial" panose="020B0604020202020204" pitchFamily="34" charset="0"/>
              <a:buChar char="•"/>
            </a:pPr>
            <a:r>
              <a:rPr lang="en-GB" sz="1400" b="1" dirty="0"/>
              <a:t>Even when </a:t>
            </a:r>
            <a:r>
              <a:rPr lang="en-GB" sz="1400" b="1" dirty="0">
                <a:solidFill>
                  <a:srgbClr val="00B050"/>
                </a:solidFill>
              </a:rPr>
              <a:t>skill is developed</a:t>
            </a:r>
            <a:r>
              <a:rPr lang="en-GB" sz="1400" b="1" dirty="0"/>
              <a:t>, pupil more likely to </a:t>
            </a:r>
            <a:r>
              <a:rPr lang="en-GB" sz="1400" b="1" dirty="0">
                <a:solidFill>
                  <a:srgbClr val="FF0000"/>
                </a:solidFill>
              </a:rPr>
              <a:t>stall </a:t>
            </a:r>
            <a:r>
              <a:rPr lang="en-GB" sz="1400" b="1" dirty="0"/>
              <a:t>at THAT junctions  </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Because </a:t>
            </a:r>
            <a:r>
              <a:rPr lang="en-GB" sz="1400" b="1" dirty="0">
                <a:solidFill>
                  <a:srgbClr val="0070C0"/>
                </a:solidFill>
              </a:rPr>
              <a:t>all 3 domains are intrinsically linked</a:t>
            </a:r>
          </a:p>
          <a:p>
            <a:pPr marL="285750" indent="-285750">
              <a:buFont typeface="Arial" panose="020B0604020202020204" pitchFamily="34" charset="0"/>
              <a:buChar char="•"/>
            </a:pPr>
            <a:endParaRPr lang="en-GB" sz="1400" b="1" dirty="0">
              <a:solidFill>
                <a:srgbClr val="0070C0"/>
              </a:solidFill>
            </a:endParaRPr>
          </a:p>
          <a:p>
            <a:pPr marL="285750" indent="-285750">
              <a:buFont typeface="Arial" panose="020B0604020202020204" pitchFamily="34" charset="0"/>
              <a:buChar char="•"/>
            </a:pPr>
            <a:r>
              <a:rPr lang="en-GB" sz="1400" b="1" dirty="0">
                <a:solidFill>
                  <a:schemeClr val="accent6">
                    <a:lumMod val="75000"/>
                  </a:schemeClr>
                </a:solidFill>
              </a:rPr>
              <a:t>First Lesson</a:t>
            </a:r>
          </a:p>
          <a:p>
            <a:pPr marL="285750" indent="-285750">
              <a:buFont typeface="Arial" panose="020B0604020202020204" pitchFamily="34" charset="0"/>
              <a:buChar char="•"/>
            </a:pPr>
            <a:endParaRPr lang="en-GB" sz="1400" b="1" dirty="0"/>
          </a:p>
          <a:p>
            <a:endParaRPr lang="en-GB" dirty="0"/>
          </a:p>
        </p:txBody>
      </p:sp>
      <p:cxnSp>
        <p:nvCxnSpPr>
          <p:cNvPr id="5" name="Straight Arrow Connector 4">
            <a:extLst>
              <a:ext uri="{FF2B5EF4-FFF2-40B4-BE49-F238E27FC236}">
                <a16:creationId xmlns:a16="http://schemas.microsoft.com/office/drawing/2014/main" id="{A68B6E51-E714-0DE4-522C-D1A7ECF9AEFA}"/>
              </a:ext>
            </a:extLst>
          </p:cNvPr>
          <p:cNvCxnSpPr>
            <a:cxnSpLocks/>
          </p:cNvCxnSpPr>
          <p:nvPr/>
        </p:nvCxnSpPr>
        <p:spPr>
          <a:xfrm flipH="1">
            <a:off x="6804055" y="938783"/>
            <a:ext cx="1550594" cy="9017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857F4E2A-9D97-16DA-D6D5-D2CC99BDF3C9}"/>
              </a:ext>
            </a:extLst>
          </p:cNvPr>
          <p:cNvSpPr txBox="1"/>
          <p:nvPr/>
        </p:nvSpPr>
        <p:spPr>
          <a:xfrm>
            <a:off x="8131260" y="598763"/>
            <a:ext cx="667170" cy="369332"/>
          </a:xfrm>
          <a:prstGeom prst="rect">
            <a:avLst/>
          </a:prstGeom>
          <a:noFill/>
        </p:spPr>
        <p:txBody>
          <a:bodyPr wrap="none" rtlCol="0">
            <a:spAutoFit/>
          </a:bodyPr>
          <a:lstStyle/>
          <a:p>
            <a:r>
              <a:rPr lang="en-GB" b="1" dirty="0">
                <a:solidFill>
                  <a:srgbClr val="00B050"/>
                </a:solidFill>
              </a:rPr>
              <a:t>CCL</a:t>
            </a:r>
          </a:p>
        </p:txBody>
      </p:sp>
      <p:pic>
        <p:nvPicPr>
          <p:cNvPr id="23" name="Picture 22">
            <a:extLst>
              <a:ext uri="{FF2B5EF4-FFF2-40B4-BE49-F238E27FC236}">
                <a16:creationId xmlns:a16="http://schemas.microsoft.com/office/drawing/2014/main" id="{D449942E-B96B-78B2-5177-00FD9F77EE1B}"/>
              </a:ext>
            </a:extLst>
          </p:cNvPr>
          <p:cNvPicPr>
            <a:picLocks noChangeAspect="1"/>
          </p:cNvPicPr>
          <p:nvPr/>
        </p:nvPicPr>
        <p:blipFill>
          <a:blip r:embed="rId5"/>
          <a:srcRect/>
          <a:stretch/>
        </p:blipFill>
        <p:spPr>
          <a:xfrm>
            <a:off x="570752" y="5492204"/>
            <a:ext cx="1787793" cy="707090"/>
          </a:xfrm>
          <a:prstGeom prst="rect">
            <a:avLst/>
          </a:prstGeom>
        </p:spPr>
      </p:pic>
      <p:pic>
        <p:nvPicPr>
          <p:cNvPr id="3" name="Picture 2">
            <a:extLst>
              <a:ext uri="{FF2B5EF4-FFF2-40B4-BE49-F238E27FC236}">
                <a16:creationId xmlns:a16="http://schemas.microsoft.com/office/drawing/2014/main" id="{0F68CD52-9ABB-7A8E-78F4-3F8F54BB071A}"/>
              </a:ext>
            </a:extLst>
          </p:cNvPr>
          <p:cNvPicPr>
            <a:picLocks noChangeAspect="1"/>
          </p:cNvPicPr>
          <p:nvPr/>
        </p:nvPicPr>
        <p:blipFill>
          <a:blip r:embed="rId6"/>
          <a:stretch>
            <a:fillRect/>
          </a:stretch>
        </p:blipFill>
        <p:spPr>
          <a:xfrm>
            <a:off x="8964282" y="673618"/>
            <a:ext cx="3164098" cy="2267909"/>
          </a:xfrm>
          <a:prstGeom prst="rect">
            <a:avLst/>
          </a:prstGeom>
        </p:spPr>
      </p:pic>
      <p:sp>
        <p:nvSpPr>
          <p:cNvPr id="6" name="TextBox 5">
            <a:extLst>
              <a:ext uri="{FF2B5EF4-FFF2-40B4-BE49-F238E27FC236}">
                <a16:creationId xmlns:a16="http://schemas.microsoft.com/office/drawing/2014/main" id="{8A9579D1-1C59-5B1F-FD77-1C7DA4F29F40}"/>
              </a:ext>
            </a:extLst>
          </p:cNvPr>
          <p:cNvSpPr txBox="1"/>
          <p:nvPr/>
        </p:nvSpPr>
        <p:spPr>
          <a:xfrm>
            <a:off x="657832" y="687169"/>
            <a:ext cx="3547766" cy="646331"/>
          </a:xfrm>
          <a:prstGeom prst="rect">
            <a:avLst/>
          </a:prstGeom>
          <a:noFill/>
        </p:spPr>
        <p:txBody>
          <a:bodyPr wrap="none" rtlCol="0">
            <a:spAutoFit/>
          </a:bodyPr>
          <a:lstStyle/>
          <a:p>
            <a:r>
              <a:rPr lang="en-GB" dirty="0">
                <a:solidFill>
                  <a:srgbClr val="00B0F0"/>
                </a:solidFill>
              </a:rPr>
              <a:t>Identifying The Learning Goals</a:t>
            </a:r>
          </a:p>
          <a:p>
            <a:r>
              <a:rPr lang="en-GB" dirty="0">
                <a:solidFill>
                  <a:srgbClr val="00B0F0"/>
                </a:solidFill>
              </a:rPr>
              <a:t>and Needs Of The Pupil</a:t>
            </a:r>
          </a:p>
        </p:txBody>
      </p:sp>
      <p:pic>
        <p:nvPicPr>
          <p:cNvPr id="7" name="Picture 6">
            <a:extLst>
              <a:ext uri="{FF2B5EF4-FFF2-40B4-BE49-F238E27FC236}">
                <a16:creationId xmlns:a16="http://schemas.microsoft.com/office/drawing/2014/main" id="{F94CAAB1-050A-EE00-26F7-1BDBFB4F2AAC}"/>
              </a:ext>
            </a:extLst>
          </p:cNvPr>
          <p:cNvPicPr>
            <a:picLocks noChangeAspect="1"/>
          </p:cNvPicPr>
          <p:nvPr/>
        </p:nvPicPr>
        <p:blipFill rotWithShape="1">
          <a:blip r:embed="rId7"/>
          <a:srcRect t="36163" b="35620"/>
          <a:stretch/>
        </p:blipFill>
        <p:spPr>
          <a:xfrm>
            <a:off x="8777984" y="91457"/>
            <a:ext cx="3072846" cy="773168"/>
          </a:xfrm>
          <a:prstGeom prst="rect">
            <a:avLst/>
          </a:prstGeom>
        </p:spPr>
      </p:pic>
      <p:pic>
        <p:nvPicPr>
          <p:cNvPr id="22" name="Picture 21">
            <a:extLst>
              <a:ext uri="{FF2B5EF4-FFF2-40B4-BE49-F238E27FC236}">
                <a16:creationId xmlns:a16="http://schemas.microsoft.com/office/drawing/2014/main" id="{910E06B2-4FE2-C94B-3F5B-D0359F139D74}"/>
              </a:ext>
            </a:extLst>
          </p:cNvPr>
          <p:cNvPicPr>
            <a:picLocks noChangeAspect="1"/>
          </p:cNvPicPr>
          <p:nvPr/>
        </p:nvPicPr>
        <p:blipFill>
          <a:blip r:embed="rId8"/>
          <a:stretch>
            <a:fillRect/>
          </a:stretch>
        </p:blipFill>
        <p:spPr>
          <a:xfrm>
            <a:off x="726538" y="1616168"/>
            <a:ext cx="3633531" cy="768163"/>
          </a:xfrm>
          <a:prstGeom prst="rect">
            <a:avLst/>
          </a:prstGeom>
        </p:spPr>
      </p:pic>
    </p:spTree>
    <p:extLst>
      <p:ext uri="{BB962C8B-B14F-4D97-AF65-F5344CB8AC3E}">
        <p14:creationId xmlns:p14="http://schemas.microsoft.com/office/powerpoint/2010/main" val="30676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anim calcmode="lin" valueType="num">
                                      <p:cBhvr>
                                        <p:cTn id="48" dur="2000" fill="hold"/>
                                        <p:tgtEl>
                                          <p:spTgt spid="7"/>
                                        </p:tgtEl>
                                        <p:attrNameLst>
                                          <p:attrName>ppt_w</p:attrName>
                                        </p:attrNameLst>
                                      </p:cBhvr>
                                      <p:tavLst>
                                        <p:tav tm="0" fmla="#ppt_w*sin(2.5*pi*$)">
                                          <p:val>
                                            <p:fltVal val="0"/>
                                          </p:val>
                                        </p:tav>
                                        <p:tav tm="100000">
                                          <p:val>
                                            <p:fltVal val="1"/>
                                          </p:val>
                                        </p:tav>
                                      </p:tavLst>
                                    </p:anim>
                                    <p:anim calcmode="lin" valueType="num">
                                      <p:cBhvr>
                                        <p:cTn id="4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72550" y="1289161"/>
            <a:ext cx="3342442" cy="4596794"/>
          </a:xfrm>
        </p:spPr>
        <p:txBody>
          <a:bodyPr anchor="ctr">
            <a:normAutofit/>
          </a:bodyPr>
          <a:lstStyle/>
          <a:p>
            <a:r>
              <a:rPr lang="en-GB" dirty="0">
                <a:solidFill>
                  <a:srgbClr val="EBEBEB"/>
                </a:solidFill>
              </a:rPr>
              <a:t>LEARNING</a:t>
            </a:r>
            <a:br>
              <a:rPr lang="en-GB" dirty="0">
                <a:solidFill>
                  <a:srgbClr val="EBEBEB"/>
                </a:solidFill>
              </a:rPr>
            </a:br>
            <a:r>
              <a:rPr lang="en-GB" dirty="0">
                <a:solidFill>
                  <a:srgbClr val="EBEBEB"/>
                </a:solidFill>
              </a:rPr>
              <a:t>DOMAINS</a:t>
            </a:r>
            <a:br>
              <a:rPr lang="en-GB" dirty="0">
                <a:solidFill>
                  <a:srgbClr val="EBEBEB"/>
                </a:solidFill>
              </a:rPr>
            </a:br>
            <a:r>
              <a:rPr lang="en-GB" dirty="0">
                <a:solidFill>
                  <a:srgbClr val="EBEBEB"/>
                </a:solidFill>
              </a:rPr>
              <a:t>Group Discussion</a:t>
            </a:r>
            <a:endParaRPr lang="en-GB" sz="2400" b="1" dirty="0">
              <a:solidFill>
                <a:srgbClr val="EBEBEB"/>
              </a:solidFill>
            </a:endParaRPr>
          </a:p>
        </p:txBody>
      </p:sp>
      <p:pic>
        <p:nvPicPr>
          <p:cNvPr id="4" name="Picture 3"/>
          <p:cNvPicPr>
            <a:picLocks noChangeAspect="1"/>
          </p:cNvPicPr>
          <p:nvPr/>
        </p:nvPicPr>
        <p:blipFill>
          <a:blip r:embed="rId3"/>
          <a:srcRect/>
          <a:stretch/>
        </p:blipFill>
        <p:spPr>
          <a:xfrm>
            <a:off x="11425561" y="6091561"/>
            <a:ext cx="766439" cy="766439"/>
          </a:xfrm>
          <a:prstGeom prst="rect">
            <a:avLst/>
          </a:prstGeom>
        </p:spPr>
      </p:pic>
      <p:pic>
        <p:nvPicPr>
          <p:cNvPr id="10" name="Picture 9">
            <a:extLst>
              <a:ext uri="{FF2B5EF4-FFF2-40B4-BE49-F238E27FC236}">
                <a16:creationId xmlns:a16="http://schemas.microsoft.com/office/drawing/2014/main" id="{E2E0E696-3C61-4567-9066-C8343A32C542}"/>
              </a:ext>
            </a:extLst>
          </p:cNvPr>
          <p:cNvPicPr>
            <a:picLocks noChangeAspect="1"/>
          </p:cNvPicPr>
          <p:nvPr/>
        </p:nvPicPr>
        <p:blipFill>
          <a:blip r:embed="rId4"/>
          <a:srcRect/>
          <a:stretch/>
        </p:blipFill>
        <p:spPr>
          <a:xfrm>
            <a:off x="5442794" y="246321"/>
            <a:ext cx="3417451" cy="3879716"/>
          </a:xfrm>
          <a:prstGeom prst="rect">
            <a:avLst/>
          </a:prstGeom>
        </p:spPr>
      </p:pic>
      <p:sp>
        <p:nvSpPr>
          <p:cNvPr id="20" name="TextBox 19">
            <a:extLst>
              <a:ext uri="{FF2B5EF4-FFF2-40B4-BE49-F238E27FC236}">
                <a16:creationId xmlns:a16="http://schemas.microsoft.com/office/drawing/2014/main" id="{407045CF-6FA8-4CEA-8231-3B44E781D0B4}"/>
              </a:ext>
            </a:extLst>
          </p:cNvPr>
          <p:cNvSpPr txBox="1"/>
          <p:nvPr/>
        </p:nvSpPr>
        <p:spPr>
          <a:xfrm>
            <a:off x="5059439" y="4034025"/>
            <a:ext cx="7118126" cy="3323987"/>
          </a:xfrm>
          <a:prstGeom prst="rect">
            <a:avLst/>
          </a:prstGeom>
          <a:noFill/>
        </p:spPr>
        <p:txBody>
          <a:bodyPr wrap="square" rtlCol="0">
            <a:spAutoFit/>
          </a:bodyPr>
          <a:lstStyle/>
          <a:p>
            <a:pPr marL="285750" indent="-285750">
              <a:buFont typeface="Arial" panose="020B0604020202020204" pitchFamily="34" charset="0"/>
              <a:buChar char="•"/>
            </a:pPr>
            <a:r>
              <a:rPr lang="en-GB" sz="1400" b="1" dirty="0"/>
              <a:t>In groups imagine that your pupil has repeatedly stalled in a particular junction….Discuss :-</a:t>
            </a:r>
          </a:p>
          <a:p>
            <a:endParaRPr lang="en-GB" sz="1400" b="1" dirty="0"/>
          </a:p>
          <a:p>
            <a:endParaRPr lang="en-GB" sz="1400" b="1" dirty="0"/>
          </a:p>
          <a:p>
            <a:pPr marL="285750" indent="-285750">
              <a:buFont typeface="Arial" panose="020B0604020202020204" pitchFamily="34" charset="0"/>
              <a:buChar char="•"/>
            </a:pPr>
            <a:r>
              <a:rPr lang="en-GB" sz="1400" b="1" dirty="0">
                <a:solidFill>
                  <a:schemeClr val="accent3">
                    <a:lumMod val="75000"/>
                  </a:schemeClr>
                </a:solidFill>
              </a:rPr>
              <a:t>What might be the specific goal to help the pupil develop in the     </a:t>
            </a:r>
            <a:r>
              <a:rPr lang="en-GB" sz="1600" b="1" dirty="0">
                <a:solidFill>
                  <a:schemeClr val="accent3">
                    <a:lumMod val="75000"/>
                  </a:schemeClr>
                </a:solidFill>
              </a:rPr>
              <a:t>Cognitive Domain?</a:t>
            </a:r>
          </a:p>
          <a:p>
            <a:endParaRPr lang="en-GB" sz="1400" b="1" dirty="0"/>
          </a:p>
          <a:p>
            <a:pPr marL="285750" indent="-285750">
              <a:buFont typeface="Arial" panose="020B0604020202020204" pitchFamily="34" charset="0"/>
              <a:buChar char="•"/>
            </a:pPr>
            <a:r>
              <a:rPr lang="en-GB" sz="1400" b="1" dirty="0">
                <a:solidFill>
                  <a:srgbClr val="FF0000"/>
                </a:solidFill>
              </a:rPr>
              <a:t>What might be the specific goal to help the pupil develop in the      </a:t>
            </a:r>
            <a:r>
              <a:rPr lang="en-GB" sz="1600" b="1" dirty="0">
                <a:solidFill>
                  <a:srgbClr val="FF0000"/>
                </a:solidFill>
              </a:rPr>
              <a:t>Affective Domain?</a:t>
            </a:r>
          </a:p>
          <a:p>
            <a:pPr marL="285750" indent="-285750">
              <a:buFont typeface="Arial" panose="020B0604020202020204" pitchFamily="34" charset="0"/>
              <a:buChar char="•"/>
            </a:pPr>
            <a:endParaRPr lang="en-GB" sz="1600" b="1" dirty="0">
              <a:solidFill>
                <a:srgbClr val="FF0000"/>
              </a:solidFill>
            </a:endParaRPr>
          </a:p>
          <a:p>
            <a:pPr marL="285750" indent="-285750">
              <a:buFont typeface="Arial" panose="020B0604020202020204" pitchFamily="34" charset="0"/>
              <a:buChar char="•"/>
            </a:pPr>
            <a:r>
              <a:rPr lang="en-GB" sz="1600" b="1" dirty="0"/>
              <a:t>What might work in each domain in order for your pupil          develop?</a:t>
            </a:r>
          </a:p>
          <a:p>
            <a:endParaRPr lang="en-GB" sz="1400" b="1" dirty="0"/>
          </a:p>
          <a:p>
            <a:endParaRPr lang="en-GB" dirty="0"/>
          </a:p>
        </p:txBody>
      </p:sp>
      <p:sp>
        <p:nvSpPr>
          <p:cNvPr id="21" name="TextBox 20">
            <a:extLst>
              <a:ext uri="{FF2B5EF4-FFF2-40B4-BE49-F238E27FC236}">
                <a16:creationId xmlns:a16="http://schemas.microsoft.com/office/drawing/2014/main" id="{857F4E2A-9D97-16DA-D6D5-D2CC99BDF3C9}"/>
              </a:ext>
            </a:extLst>
          </p:cNvPr>
          <p:cNvSpPr txBox="1"/>
          <p:nvPr/>
        </p:nvSpPr>
        <p:spPr>
          <a:xfrm>
            <a:off x="6353467" y="1379999"/>
            <a:ext cx="667170" cy="369332"/>
          </a:xfrm>
          <a:prstGeom prst="rect">
            <a:avLst/>
          </a:prstGeom>
          <a:noFill/>
        </p:spPr>
        <p:txBody>
          <a:bodyPr wrap="none" rtlCol="0">
            <a:spAutoFit/>
          </a:bodyPr>
          <a:lstStyle/>
          <a:p>
            <a:r>
              <a:rPr lang="en-GB" b="1" dirty="0">
                <a:solidFill>
                  <a:srgbClr val="FF0000"/>
                </a:solidFill>
              </a:rPr>
              <a:t>CCL</a:t>
            </a:r>
          </a:p>
        </p:txBody>
      </p:sp>
      <p:pic>
        <p:nvPicPr>
          <p:cNvPr id="23" name="Picture 22">
            <a:extLst>
              <a:ext uri="{FF2B5EF4-FFF2-40B4-BE49-F238E27FC236}">
                <a16:creationId xmlns:a16="http://schemas.microsoft.com/office/drawing/2014/main" id="{D449942E-B96B-78B2-5177-00FD9F77EE1B}"/>
              </a:ext>
            </a:extLst>
          </p:cNvPr>
          <p:cNvPicPr>
            <a:picLocks noChangeAspect="1"/>
          </p:cNvPicPr>
          <p:nvPr/>
        </p:nvPicPr>
        <p:blipFill>
          <a:blip r:embed="rId5"/>
          <a:srcRect/>
          <a:stretch/>
        </p:blipFill>
        <p:spPr>
          <a:xfrm>
            <a:off x="570752" y="5492204"/>
            <a:ext cx="1787793" cy="707090"/>
          </a:xfrm>
          <a:prstGeom prst="rect">
            <a:avLst/>
          </a:prstGeom>
        </p:spPr>
      </p:pic>
      <p:pic>
        <p:nvPicPr>
          <p:cNvPr id="3" name="Picture 2" descr="Diagram&#10;&#10;Description automatically generated">
            <a:extLst>
              <a:ext uri="{FF2B5EF4-FFF2-40B4-BE49-F238E27FC236}">
                <a16:creationId xmlns:a16="http://schemas.microsoft.com/office/drawing/2014/main" id="{4E94FFFB-689F-FFAE-4260-6B398712B261}"/>
              </a:ext>
            </a:extLst>
          </p:cNvPr>
          <p:cNvPicPr>
            <a:picLocks noChangeAspect="1"/>
          </p:cNvPicPr>
          <p:nvPr/>
        </p:nvPicPr>
        <p:blipFill>
          <a:blip r:embed="rId6"/>
          <a:stretch>
            <a:fillRect/>
          </a:stretch>
        </p:blipFill>
        <p:spPr>
          <a:xfrm>
            <a:off x="8949775" y="430130"/>
            <a:ext cx="3163203" cy="2269071"/>
          </a:xfrm>
          <a:prstGeom prst="rect">
            <a:avLst/>
          </a:prstGeom>
        </p:spPr>
      </p:pic>
      <p:sp>
        <p:nvSpPr>
          <p:cNvPr id="6" name="TextBox 5">
            <a:extLst>
              <a:ext uri="{FF2B5EF4-FFF2-40B4-BE49-F238E27FC236}">
                <a16:creationId xmlns:a16="http://schemas.microsoft.com/office/drawing/2014/main" id="{54057C15-BDA7-9406-8C7B-1A838D3359C3}"/>
              </a:ext>
            </a:extLst>
          </p:cNvPr>
          <p:cNvSpPr txBox="1"/>
          <p:nvPr/>
        </p:nvSpPr>
        <p:spPr>
          <a:xfrm>
            <a:off x="657832" y="687169"/>
            <a:ext cx="3547766" cy="646331"/>
          </a:xfrm>
          <a:prstGeom prst="rect">
            <a:avLst/>
          </a:prstGeom>
          <a:noFill/>
        </p:spPr>
        <p:txBody>
          <a:bodyPr wrap="none" rtlCol="0">
            <a:spAutoFit/>
          </a:bodyPr>
          <a:lstStyle/>
          <a:p>
            <a:r>
              <a:rPr lang="en-GB" dirty="0">
                <a:solidFill>
                  <a:srgbClr val="00B0F0"/>
                </a:solidFill>
              </a:rPr>
              <a:t>Identifying The Learning Goals</a:t>
            </a:r>
          </a:p>
          <a:p>
            <a:r>
              <a:rPr lang="en-GB" dirty="0">
                <a:solidFill>
                  <a:srgbClr val="00B0F0"/>
                </a:solidFill>
              </a:rPr>
              <a:t>and Needs Of The Pupil</a:t>
            </a:r>
          </a:p>
        </p:txBody>
      </p:sp>
      <p:pic>
        <p:nvPicPr>
          <p:cNvPr id="7" name="Picture 6">
            <a:extLst>
              <a:ext uri="{FF2B5EF4-FFF2-40B4-BE49-F238E27FC236}">
                <a16:creationId xmlns:a16="http://schemas.microsoft.com/office/drawing/2014/main" id="{00959386-CFFB-9BDB-EB46-B370B340DC70}"/>
              </a:ext>
            </a:extLst>
          </p:cNvPr>
          <p:cNvPicPr>
            <a:picLocks noChangeAspect="1"/>
          </p:cNvPicPr>
          <p:nvPr/>
        </p:nvPicPr>
        <p:blipFill>
          <a:blip r:embed="rId7"/>
          <a:srcRect/>
          <a:stretch/>
        </p:blipFill>
        <p:spPr>
          <a:xfrm>
            <a:off x="3035077" y="4921058"/>
            <a:ext cx="1428681" cy="1428681"/>
          </a:xfrm>
          <a:prstGeom prst="rect">
            <a:avLst/>
          </a:prstGeom>
        </p:spPr>
      </p:pic>
      <p:pic>
        <p:nvPicPr>
          <p:cNvPr id="22" name="Picture 21">
            <a:extLst>
              <a:ext uri="{FF2B5EF4-FFF2-40B4-BE49-F238E27FC236}">
                <a16:creationId xmlns:a16="http://schemas.microsoft.com/office/drawing/2014/main" id="{C88B975B-892D-8C1F-C5FE-8F9D816D2B8E}"/>
              </a:ext>
            </a:extLst>
          </p:cNvPr>
          <p:cNvPicPr>
            <a:picLocks noChangeAspect="1"/>
          </p:cNvPicPr>
          <p:nvPr/>
        </p:nvPicPr>
        <p:blipFill>
          <a:blip r:embed="rId8"/>
          <a:stretch>
            <a:fillRect/>
          </a:stretch>
        </p:blipFill>
        <p:spPr>
          <a:xfrm>
            <a:off x="719610" y="1487483"/>
            <a:ext cx="3633531" cy="768163"/>
          </a:xfrm>
          <a:prstGeom prst="rect">
            <a:avLst/>
          </a:prstGeom>
        </p:spPr>
      </p:pic>
    </p:spTree>
    <p:extLst>
      <p:ext uri="{BB962C8B-B14F-4D97-AF65-F5344CB8AC3E}">
        <p14:creationId xmlns:p14="http://schemas.microsoft.com/office/powerpoint/2010/main" val="16637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Specific Goals</a:t>
            </a:r>
            <a:br>
              <a:rPr lang="en-GB" sz="3200" dirty="0">
                <a:solidFill>
                  <a:srgbClr val="EBEBEB"/>
                </a:solidFill>
              </a:rPr>
            </a:br>
            <a:r>
              <a:rPr lang="en-GB" sz="1400" dirty="0">
                <a:solidFill>
                  <a:srgbClr val="00B0F0"/>
                </a:solidFill>
              </a:rPr>
              <a:t>(Psychomotor/Cognitive/Affective) </a:t>
            </a:r>
            <a:br>
              <a:rPr lang="en-GB" sz="3200" dirty="0">
                <a:solidFill>
                  <a:srgbClr val="EBEBEB"/>
                </a:solidFill>
              </a:rPr>
            </a:br>
            <a:r>
              <a:rPr lang="en-GB" sz="3200" dirty="0">
                <a:solidFill>
                  <a:srgbClr val="EBEBEB"/>
                </a:solidFill>
              </a:rPr>
              <a:t>&amp;</a:t>
            </a:r>
            <a:br>
              <a:rPr lang="en-GB" sz="3200" dirty="0">
                <a:solidFill>
                  <a:srgbClr val="EBEBEB"/>
                </a:solidFill>
              </a:rPr>
            </a:br>
            <a:r>
              <a:rPr lang="en-GB" sz="3200" dirty="0">
                <a:solidFill>
                  <a:srgbClr val="EBEBEB"/>
                </a:solidFill>
              </a:rPr>
              <a:t>Suitable Practise Areas</a:t>
            </a:r>
          </a:p>
        </p:txBody>
      </p:sp>
      <p:sp>
        <p:nvSpPr>
          <p:cNvPr id="3" name="Content Placeholder 2"/>
          <p:cNvSpPr>
            <a:spLocks noGrp="1"/>
          </p:cNvSpPr>
          <p:nvPr>
            <p:ph idx="1"/>
          </p:nvPr>
        </p:nvSpPr>
        <p:spPr>
          <a:xfrm>
            <a:off x="5159488" y="855323"/>
            <a:ext cx="6815261" cy="6857999"/>
          </a:xfrm>
        </p:spPr>
        <p:txBody>
          <a:bodyPr anchor="ctr">
            <a:normAutofit/>
          </a:bodyPr>
          <a:lstStyle/>
          <a:p>
            <a:r>
              <a:rPr lang="en-GB" sz="2000" b="1" dirty="0">
                <a:solidFill>
                  <a:srgbClr val="0070C0"/>
                </a:solidFill>
              </a:rPr>
              <a:t>Practise areas </a:t>
            </a:r>
            <a:r>
              <a:rPr lang="en-GB" sz="2000" dirty="0"/>
              <a:t>such as </a:t>
            </a:r>
            <a:r>
              <a:rPr lang="en-GB" sz="2000" dirty="0">
                <a:solidFill>
                  <a:srgbClr val="00B050"/>
                </a:solidFill>
              </a:rPr>
              <a:t>roundabouts</a:t>
            </a:r>
            <a:r>
              <a:rPr lang="en-GB" sz="2000" dirty="0"/>
              <a:t> are platforms around which we develop learning in </a:t>
            </a:r>
            <a:r>
              <a:rPr lang="en-GB" sz="2000" b="1" dirty="0">
                <a:solidFill>
                  <a:srgbClr val="002060"/>
                </a:solidFill>
              </a:rPr>
              <a:t>3 domains</a:t>
            </a:r>
            <a:r>
              <a:rPr lang="en-GB" sz="2000" dirty="0"/>
              <a:t>:</a:t>
            </a:r>
          </a:p>
          <a:p>
            <a:r>
              <a:rPr lang="en-GB" sz="2000" dirty="0"/>
              <a:t>(</a:t>
            </a:r>
            <a:r>
              <a:rPr lang="en-GB" sz="2000" b="1" dirty="0">
                <a:solidFill>
                  <a:srgbClr val="002060"/>
                </a:solidFill>
              </a:rPr>
              <a:t>Psychomotor</a:t>
            </a:r>
            <a:r>
              <a:rPr lang="en-GB" sz="2000" b="1" dirty="0"/>
              <a:t> </a:t>
            </a:r>
            <a:r>
              <a:rPr lang="en-GB" sz="2000" b="1" dirty="0">
                <a:solidFill>
                  <a:srgbClr val="00B050"/>
                </a:solidFill>
              </a:rPr>
              <a:t>skill, control</a:t>
            </a:r>
            <a:r>
              <a:rPr lang="en-GB" sz="2000" dirty="0"/>
              <a:t>/ </a:t>
            </a:r>
            <a:r>
              <a:rPr lang="en-GB" sz="2000" b="1" dirty="0">
                <a:solidFill>
                  <a:srgbClr val="002060"/>
                </a:solidFill>
              </a:rPr>
              <a:t>Cognitive </a:t>
            </a:r>
            <a:r>
              <a:rPr lang="en-GB" sz="2000" b="1" dirty="0">
                <a:solidFill>
                  <a:schemeClr val="accent3">
                    <a:lumMod val="75000"/>
                  </a:schemeClr>
                </a:solidFill>
              </a:rPr>
              <a:t>knowledge, understanding</a:t>
            </a:r>
            <a:r>
              <a:rPr lang="en-GB" sz="2000" dirty="0"/>
              <a:t>/</a:t>
            </a:r>
            <a:r>
              <a:rPr lang="en-GB" sz="2000" b="1" dirty="0">
                <a:solidFill>
                  <a:srgbClr val="002060"/>
                </a:solidFill>
              </a:rPr>
              <a:t>Affective</a:t>
            </a:r>
            <a:r>
              <a:rPr lang="en-GB" sz="2000" dirty="0"/>
              <a:t> </a:t>
            </a:r>
            <a:r>
              <a:rPr lang="en-GB" sz="2000" b="1" dirty="0">
                <a:solidFill>
                  <a:srgbClr val="FF0000"/>
                </a:solidFill>
              </a:rPr>
              <a:t>feelings, emotions</a:t>
            </a:r>
            <a:r>
              <a:rPr lang="en-GB" sz="2000" dirty="0"/>
              <a:t>)</a:t>
            </a:r>
          </a:p>
          <a:p>
            <a:r>
              <a:rPr lang="en-GB" sz="2000" dirty="0"/>
              <a:t>What impact could overstretching your pupil with very complex </a:t>
            </a:r>
            <a:r>
              <a:rPr lang="en-GB" sz="2000" b="1" dirty="0">
                <a:solidFill>
                  <a:srgbClr val="0070C0"/>
                </a:solidFill>
              </a:rPr>
              <a:t>practise areas </a:t>
            </a:r>
            <a:r>
              <a:rPr lang="en-GB" sz="2000" dirty="0"/>
              <a:t>have on their </a:t>
            </a:r>
            <a:r>
              <a:rPr lang="en-GB" sz="2000" b="1" dirty="0">
                <a:solidFill>
                  <a:schemeClr val="accent3">
                    <a:lumMod val="75000"/>
                  </a:schemeClr>
                </a:solidFill>
              </a:rPr>
              <a:t>Thoughts</a:t>
            </a:r>
            <a:r>
              <a:rPr lang="en-GB" sz="2000" dirty="0"/>
              <a:t> and </a:t>
            </a:r>
            <a:r>
              <a:rPr lang="en-GB" sz="2000" b="1" dirty="0">
                <a:solidFill>
                  <a:srgbClr val="FF0000"/>
                </a:solidFill>
              </a:rPr>
              <a:t>Feelings</a:t>
            </a:r>
            <a:r>
              <a:rPr lang="en-GB" sz="2000" dirty="0"/>
              <a:t>?</a:t>
            </a:r>
          </a:p>
          <a:p>
            <a:r>
              <a:rPr lang="en-GB" sz="2000" dirty="0"/>
              <a:t>How can using short repeatable </a:t>
            </a:r>
            <a:r>
              <a:rPr lang="en-GB" sz="2000" b="1" dirty="0">
                <a:solidFill>
                  <a:srgbClr val="0070C0"/>
                </a:solidFill>
              </a:rPr>
              <a:t>practise areas </a:t>
            </a:r>
            <a:r>
              <a:rPr lang="en-GB" sz="2000" dirty="0"/>
              <a:t>give maximum opportunities for </a:t>
            </a:r>
            <a:r>
              <a:rPr lang="en-GB" sz="2000" b="1" dirty="0">
                <a:solidFill>
                  <a:srgbClr val="00B050"/>
                </a:solidFill>
              </a:rPr>
              <a:t>learning</a:t>
            </a:r>
            <a:r>
              <a:rPr lang="en-GB" sz="2000" dirty="0"/>
              <a:t>?</a:t>
            </a:r>
          </a:p>
          <a:p>
            <a:r>
              <a:rPr lang="en-GB" sz="2000" dirty="0"/>
              <a:t>If a pupil struggled with </a:t>
            </a:r>
            <a:r>
              <a:rPr lang="en-GB" sz="2000" b="1" dirty="0">
                <a:solidFill>
                  <a:srgbClr val="FF0000"/>
                </a:solidFill>
              </a:rPr>
              <a:t>confidence</a:t>
            </a:r>
            <a:r>
              <a:rPr lang="en-GB" sz="2000" dirty="0"/>
              <a:t> in </a:t>
            </a:r>
            <a:r>
              <a:rPr lang="en-GB" sz="2000" b="1" dirty="0">
                <a:solidFill>
                  <a:schemeClr val="accent3">
                    <a:lumMod val="75000"/>
                  </a:schemeClr>
                </a:solidFill>
              </a:rPr>
              <a:t>judging</a:t>
            </a:r>
            <a:r>
              <a:rPr lang="en-GB" sz="2000" dirty="0"/>
              <a:t> gaps at </a:t>
            </a:r>
            <a:r>
              <a:rPr lang="en-GB" sz="2000" b="1" dirty="0">
                <a:solidFill>
                  <a:srgbClr val="00B050"/>
                </a:solidFill>
              </a:rPr>
              <a:t>roundabouts</a:t>
            </a:r>
            <a:r>
              <a:rPr lang="en-GB" sz="2000" dirty="0"/>
              <a:t>, would you have to use roundabouts to develop that need?</a:t>
            </a:r>
          </a:p>
          <a:p>
            <a:r>
              <a:rPr lang="en-GB" sz="2000" dirty="0"/>
              <a:t>If we use </a:t>
            </a:r>
            <a:r>
              <a:rPr lang="en-GB" sz="2000" b="1" dirty="0">
                <a:solidFill>
                  <a:srgbClr val="00B050"/>
                </a:solidFill>
              </a:rPr>
              <a:t>topics &amp; platforms </a:t>
            </a:r>
            <a:r>
              <a:rPr lang="en-GB" sz="2000" dirty="0"/>
              <a:t>to help our pupils to understand, that their </a:t>
            </a:r>
            <a:r>
              <a:rPr lang="en-GB" sz="2000" b="1" dirty="0">
                <a:solidFill>
                  <a:schemeClr val="accent3">
                    <a:lumMod val="75000"/>
                  </a:schemeClr>
                </a:solidFill>
              </a:rPr>
              <a:t>thoughts</a:t>
            </a:r>
            <a:r>
              <a:rPr lang="en-GB" sz="2000" dirty="0"/>
              <a:t> and </a:t>
            </a:r>
            <a:r>
              <a:rPr lang="en-GB" sz="2000" b="1" dirty="0">
                <a:solidFill>
                  <a:srgbClr val="FF0000"/>
                </a:solidFill>
              </a:rPr>
              <a:t>feelings</a:t>
            </a:r>
            <a:r>
              <a:rPr lang="en-GB" sz="2000" dirty="0"/>
              <a:t> impact on what they </a:t>
            </a:r>
            <a:r>
              <a:rPr lang="en-GB" sz="2000" b="1" dirty="0">
                <a:solidFill>
                  <a:srgbClr val="002060"/>
                </a:solidFill>
              </a:rPr>
              <a:t>do.</a:t>
            </a:r>
            <a:r>
              <a:rPr lang="en-GB" sz="2000" dirty="0"/>
              <a:t> Could this help to create </a:t>
            </a:r>
            <a:r>
              <a:rPr lang="en-GB" sz="2000" dirty="0">
                <a:solidFill>
                  <a:srgbClr val="FF0000"/>
                </a:solidFill>
              </a:rPr>
              <a:t>safer-drivers?</a:t>
            </a:r>
          </a:p>
          <a:p>
            <a:pPr marL="0" indent="0">
              <a:buNone/>
            </a:pPr>
            <a:endParaRPr lang="en-GB" sz="2000" dirty="0"/>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pic>
        <p:nvPicPr>
          <p:cNvPr id="4" name="Picture 3"/>
          <p:cNvPicPr>
            <a:picLocks noChangeAspect="1"/>
          </p:cNvPicPr>
          <p:nvPr/>
        </p:nvPicPr>
        <p:blipFill>
          <a:blip r:embed="rId3"/>
          <a:srcRect/>
          <a:stretch/>
        </p:blipFill>
        <p:spPr>
          <a:xfrm>
            <a:off x="11580812" y="6246812"/>
            <a:ext cx="611187" cy="611187"/>
          </a:xfrm>
          <a:prstGeom prst="rect">
            <a:avLst/>
          </a:prstGeom>
        </p:spPr>
      </p:pic>
      <p:pic>
        <p:nvPicPr>
          <p:cNvPr id="21" name="Picture 20">
            <a:extLst>
              <a:ext uri="{FF2B5EF4-FFF2-40B4-BE49-F238E27FC236}">
                <a16:creationId xmlns:a16="http://schemas.microsoft.com/office/drawing/2014/main" id="{47B2A31F-3FB4-246F-8510-DE39F05F71A3}"/>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D3C70649-577B-1B9A-1612-0B00934AB4B6}"/>
              </a:ext>
            </a:extLst>
          </p:cNvPr>
          <p:cNvPicPr>
            <a:picLocks noChangeAspect="1"/>
          </p:cNvPicPr>
          <p:nvPr/>
        </p:nvPicPr>
        <p:blipFill rotWithShape="1">
          <a:blip r:embed="rId5"/>
          <a:srcRect t="36163" b="35620"/>
          <a:stretch/>
        </p:blipFill>
        <p:spPr>
          <a:xfrm>
            <a:off x="6760791" y="21165"/>
            <a:ext cx="3072846" cy="773168"/>
          </a:xfrm>
          <a:prstGeom prst="rect">
            <a:avLst/>
          </a:prstGeom>
        </p:spPr>
      </p:pic>
      <p:sp>
        <p:nvSpPr>
          <p:cNvPr id="10" name="TextBox 9">
            <a:extLst>
              <a:ext uri="{FF2B5EF4-FFF2-40B4-BE49-F238E27FC236}">
                <a16:creationId xmlns:a16="http://schemas.microsoft.com/office/drawing/2014/main" id="{32F98DE6-6402-A8CF-FDFD-B4F22DF22565}"/>
              </a:ext>
            </a:extLst>
          </p:cNvPr>
          <p:cNvSpPr txBox="1"/>
          <p:nvPr/>
        </p:nvSpPr>
        <p:spPr>
          <a:xfrm>
            <a:off x="672370" y="1406337"/>
            <a:ext cx="6096000" cy="646331"/>
          </a:xfrm>
          <a:prstGeom prst="rect">
            <a:avLst/>
          </a:prstGeom>
          <a:noFill/>
        </p:spPr>
        <p:txBody>
          <a:bodyPr wrap="square">
            <a:spAutoFit/>
          </a:bodyPr>
          <a:lstStyle/>
          <a:p>
            <a:r>
              <a:rPr lang="en-GB" sz="1800" b="1" u="sng" dirty="0">
                <a:solidFill>
                  <a:schemeClr val="bg1"/>
                </a:solidFill>
              </a:rPr>
              <a:t>Were The Practise Areas </a:t>
            </a:r>
            <a:r>
              <a:rPr lang="en-GB" sz="1800" b="1" u="sng" dirty="0">
                <a:solidFill>
                  <a:srgbClr val="FF0000"/>
                </a:solidFill>
              </a:rPr>
              <a:t>Suitable</a:t>
            </a:r>
          </a:p>
          <a:p>
            <a:endParaRPr lang="en-GB" dirty="0"/>
          </a:p>
        </p:txBody>
      </p:sp>
    </p:spTree>
    <p:extLst>
      <p:ext uri="{BB962C8B-B14F-4D97-AF65-F5344CB8AC3E}">
        <p14:creationId xmlns:p14="http://schemas.microsoft.com/office/powerpoint/2010/main" val="112716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Specific Goals</a:t>
            </a:r>
            <a:br>
              <a:rPr lang="en-GB" sz="3200" dirty="0">
                <a:solidFill>
                  <a:srgbClr val="EBEBEB"/>
                </a:solidFill>
              </a:rPr>
            </a:br>
            <a:r>
              <a:rPr kumimoji="0" lang="en-GB" sz="1400" b="0" i="0" u="none" strike="noStrike" kern="1200" cap="none" spc="0" normalizeH="0" baseline="0" noProof="0" dirty="0">
                <a:ln>
                  <a:noFill/>
                </a:ln>
                <a:solidFill>
                  <a:srgbClr val="00B0F0"/>
                </a:solidFill>
                <a:effectLst/>
                <a:uLnTx/>
                <a:uFillTx/>
                <a:latin typeface="Century Gothic" panose="020B0502020202020204"/>
                <a:ea typeface="+mj-ea"/>
                <a:cs typeface="+mj-cs"/>
              </a:rPr>
              <a:t>(Psychomotor/Cognitive/Affective)</a:t>
            </a:r>
            <a:br>
              <a:rPr lang="en-GB" sz="3200" dirty="0">
                <a:solidFill>
                  <a:srgbClr val="EBEBEB"/>
                </a:solidFill>
              </a:rPr>
            </a:br>
            <a:r>
              <a:rPr lang="en-GB" sz="3200" dirty="0">
                <a:solidFill>
                  <a:srgbClr val="EBEBEB"/>
                </a:solidFill>
              </a:rPr>
              <a:t>&amp;</a:t>
            </a:r>
            <a:br>
              <a:rPr lang="en-GB" sz="3200" dirty="0">
                <a:solidFill>
                  <a:srgbClr val="EBEBEB"/>
                </a:solidFill>
              </a:rPr>
            </a:br>
            <a:r>
              <a:rPr lang="en-GB" sz="3200" dirty="0">
                <a:solidFill>
                  <a:srgbClr val="EBEBEB"/>
                </a:solidFill>
              </a:rPr>
              <a:t>Lesson Structure</a:t>
            </a: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4988402" y="800998"/>
            <a:ext cx="6055253" cy="6857999"/>
          </a:xfrm>
        </p:spPr>
        <p:txBody>
          <a:bodyPr anchor="ctr">
            <a:normAutofit/>
          </a:bodyPr>
          <a:lstStyle/>
          <a:p>
            <a:pPr>
              <a:lnSpc>
                <a:spcPct val="150000"/>
              </a:lnSpc>
            </a:pPr>
            <a:r>
              <a:rPr lang="en-GB" sz="2000" dirty="0"/>
              <a:t>Does anyone know what is meant by </a:t>
            </a:r>
            <a:r>
              <a:rPr lang="en-GB" sz="2000" b="1" dirty="0">
                <a:solidFill>
                  <a:srgbClr val="0070C0"/>
                </a:solidFill>
              </a:rPr>
              <a:t>block learning / chunking </a:t>
            </a:r>
            <a:r>
              <a:rPr lang="en-GB" sz="2000" dirty="0"/>
              <a:t>?</a:t>
            </a:r>
          </a:p>
          <a:p>
            <a:pPr>
              <a:lnSpc>
                <a:spcPct val="150000"/>
              </a:lnSpc>
            </a:pPr>
            <a:r>
              <a:rPr lang="en-GB" sz="2000" dirty="0"/>
              <a:t>If we break learning down</a:t>
            </a:r>
            <a:r>
              <a:rPr lang="en-GB" sz="2000" b="1" dirty="0"/>
              <a:t> </a:t>
            </a:r>
            <a:r>
              <a:rPr lang="en-GB" sz="2000" b="1" dirty="0">
                <a:solidFill>
                  <a:schemeClr val="accent3">
                    <a:lumMod val="75000"/>
                  </a:schemeClr>
                </a:solidFill>
              </a:rPr>
              <a:t>and encourage reflection </a:t>
            </a:r>
            <a:r>
              <a:rPr lang="en-GB" sz="2000" dirty="0">
                <a:solidFill>
                  <a:schemeClr val="tx1"/>
                </a:solidFill>
              </a:rPr>
              <a:t>in all </a:t>
            </a:r>
            <a:r>
              <a:rPr lang="en-GB" sz="2000" b="1" dirty="0">
                <a:solidFill>
                  <a:srgbClr val="002060"/>
                </a:solidFill>
              </a:rPr>
              <a:t>3 domains </a:t>
            </a:r>
            <a:r>
              <a:rPr lang="en-GB" sz="2000" dirty="0"/>
              <a:t>could this create safer drivers?</a:t>
            </a:r>
          </a:p>
          <a:p>
            <a:pPr>
              <a:lnSpc>
                <a:spcPct val="150000"/>
              </a:lnSpc>
            </a:pPr>
            <a:r>
              <a:rPr lang="en-GB" sz="2000" dirty="0"/>
              <a:t>Can you pull up to discuss</a:t>
            </a:r>
            <a:r>
              <a:rPr lang="en-GB" sz="2000" dirty="0">
                <a:solidFill>
                  <a:srgbClr val="00B050"/>
                </a:solidFill>
              </a:rPr>
              <a:t> </a:t>
            </a:r>
            <a:r>
              <a:rPr lang="en-GB" sz="2000" b="1" dirty="0">
                <a:solidFill>
                  <a:srgbClr val="00B050"/>
                </a:solidFill>
              </a:rPr>
              <a:t>progress</a:t>
            </a:r>
            <a:r>
              <a:rPr lang="en-GB" sz="2000" dirty="0">
                <a:solidFill>
                  <a:srgbClr val="00B050"/>
                </a:solidFill>
              </a:rPr>
              <a:t> </a:t>
            </a:r>
            <a:r>
              <a:rPr lang="en-GB" sz="2000" dirty="0"/>
              <a:t>on </a:t>
            </a:r>
            <a:r>
              <a:rPr lang="en-GB" sz="2000" b="1" dirty="0">
                <a:solidFill>
                  <a:srgbClr val="00B050"/>
                </a:solidFill>
              </a:rPr>
              <a:t>SC</a:t>
            </a:r>
            <a:r>
              <a:rPr lang="en-GB" sz="2000" dirty="0"/>
              <a:t> ?</a:t>
            </a:r>
          </a:p>
          <a:p>
            <a:pPr>
              <a:lnSpc>
                <a:spcPct val="150000"/>
              </a:lnSpc>
            </a:pPr>
            <a:r>
              <a:rPr lang="en-GB" sz="2000" b="1" u="sng" dirty="0">
                <a:solidFill>
                  <a:srgbClr val="0070C0"/>
                </a:solidFill>
              </a:rPr>
              <a:t>Direct </a:t>
            </a:r>
            <a:r>
              <a:rPr lang="en-GB" sz="2000" dirty="0"/>
              <a:t>questions to ensure that you are efficient with time on</a:t>
            </a:r>
            <a:r>
              <a:rPr lang="en-GB" sz="2000" b="1" dirty="0"/>
              <a:t> </a:t>
            </a:r>
            <a:r>
              <a:rPr lang="en-GB" sz="2000" b="1" dirty="0">
                <a:solidFill>
                  <a:srgbClr val="00B050"/>
                </a:solidFill>
              </a:rPr>
              <a:t>SC</a:t>
            </a:r>
            <a:r>
              <a:rPr lang="en-GB" sz="2000" b="1" dirty="0"/>
              <a:t> </a:t>
            </a:r>
            <a:endParaRPr lang="en-GB" sz="2000" dirty="0"/>
          </a:p>
          <a:p>
            <a:pPr>
              <a:lnSpc>
                <a:spcPct val="150000"/>
              </a:lnSpc>
            </a:pPr>
            <a:r>
              <a:rPr lang="en-GB" sz="2000" dirty="0"/>
              <a:t>Any </a:t>
            </a:r>
            <a:r>
              <a:rPr lang="en-GB" sz="2000" b="1" u="sng" dirty="0">
                <a:solidFill>
                  <a:srgbClr val="0070C0"/>
                </a:solidFill>
              </a:rPr>
              <a:t>lengthy discussions </a:t>
            </a:r>
            <a:r>
              <a:rPr lang="en-GB" sz="2000" dirty="0"/>
              <a:t>should be flagged up to come back to at </a:t>
            </a:r>
            <a:r>
              <a:rPr lang="en-GB" sz="2000" b="1" u="sng" dirty="0">
                <a:solidFill>
                  <a:srgbClr val="00B050"/>
                </a:solidFill>
              </a:rPr>
              <a:t>end of lesson </a:t>
            </a:r>
            <a:r>
              <a:rPr lang="en-GB" sz="2000" dirty="0"/>
              <a:t>for next time</a:t>
            </a:r>
          </a:p>
          <a:p>
            <a:pPr marL="0" indent="0">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t>-------</a:t>
            </a:r>
          </a:p>
        </p:txBody>
      </p:sp>
      <p:pic>
        <p:nvPicPr>
          <p:cNvPr id="4" name="Picture 3"/>
          <p:cNvPicPr>
            <a:picLocks noChangeAspect="1"/>
          </p:cNvPicPr>
          <p:nvPr/>
        </p:nvPicPr>
        <p:blipFill>
          <a:blip r:embed="rId3"/>
          <a:srcRect/>
          <a:stretch/>
        </p:blipFill>
        <p:spPr>
          <a:xfrm>
            <a:off x="11204955" y="5870955"/>
            <a:ext cx="987045" cy="987045"/>
          </a:xfrm>
          <a:prstGeom prst="rect">
            <a:avLst/>
          </a:prstGeom>
        </p:spPr>
      </p:pic>
      <p:pic>
        <p:nvPicPr>
          <p:cNvPr id="21" name="Picture 20">
            <a:extLst>
              <a:ext uri="{FF2B5EF4-FFF2-40B4-BE49-F238E27FC236}">
                <a16:creationId xmlns:a16="http://schemas.microsoft.com/office/drawing/2014/main" id="{C044B5A8-195A-B75C-5623-0ED65FD15924}"/>
              </a:ext>
            </a:extLst>
          </p:cNvPr>
          <p:cNvPicPr>
            <a:picLocks noChangeAspect="1"/>
          </p:cNvPicPr>
          <p:nvPr/>
        </p:nvPicPr>
        <p:blipFill>
          <a:blip r:embed="rId4"/>
          <a:srcRect/>
          <a:stretch/>
        </p:blipFill>
        <p:spPr>
          <a:xfrm>
            <a:off x="570752" y="5492204"/>
            <a:ext cx="1787793" cy="707090"/>
          </a:xfrm>
          <a:prstGeom prst="rect">
            <a:avLst/>
          </a:prstGeom>
        </p:spPr>
      </p:pic>
      <p:sp>
        <p:nvSpPr>
          <p:cNvPr id="5" name="TextBox 4">
            <a:extLst>
              <a:ext uri="{FF2B5EF4-FFF2-40B4-BE49-F238E27FC236}">
                <a16:creationId xmlns:a16="http://schemas.microsoft.com/office/drawing/2014/main" id="{1591DF89-F3B6-1A47-1302-60682C925B42}"/>
              </a:ext>
            </a:extLst>
          </p:cNvPr>
          <p:cNvSpPr txBox="1"/>
          <p:nvPr/>
        </p:nvSpPr>
        <p:spPr>
          <a:xfrm>
            <a:off x="10397834" y="6134447"/>
            <a:ext cx="914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0000"/>
                </a:solidFill>
                <a:effectLst/>
                <a:uLnTx/>
                <a:uFillTx/>
                <a:latin typeface="Century Gothic" panose="020B0502020202020204"/>
                <a:ea typeface="+mn-ea"/>
                <a:cs typeface="+mn-cs"/>
              </a:rPr>
              <a:t>….</a:t>
            </a:r>
            <a:endParaRPr kumimoji="0" lang="en-GB" sz="3600" b="1"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B3A783FE-E573-198F-7618-D4ED870FB714}"/>
              </a:ext>
            </a:extLst>
          </p:cNvPr>
          <p:cNvSpPr txBox="1"/>
          <p:nvPr/>
        </p:nvSpPr>
        <p:spPr>
          <a:xfrm>
            <a:off x="611188" y="1324418"/>
            <a:ext cx="6096000" cy="646331"/>
          </a:xfrm>
          <a:prstGeom prst="rect">
            <a:avLst/>
          </a:prstGeom>
          <a:noFill/>
        </p:spPr>
        <p:txBody>
          <a:bodyPr wrap="square">
            <a:spAutoFit/>
          </a:bodyPr>
          <a:lstStyle/>
          <a:p>
            <a:r>
              <a:rPr lang="en-GB" sz="1800" b="1" u="sng" dirty="0">
                <a:solidFill>
                  <a:schemeClr val="bg1"/>
                </a:solidFill>
              </a:rPr>
              <a:t>Were The Practise Areas </a:t>
            </a:r>
            <a:r>
              <a:rPr lang="en-GB" sz="1800" b="1" u="sng" dirty="0">
                <a:solidFill>
                  <a:srgbClr val="FF0000"/>
                </a:solidFill>
              </a:rPr>
              <a:t>Suitable</a:t>
            </a:r>
          </a:p>
          <a:p>
            <a:endParaRPr lang="en-GB" dirty="0"/>
          </a:p>
        </p:txBody>
      </p:sp>
    </p:spTree>
    <p:extLst>
      <p:ext uri="{BB962C8B-B14F-4D97-AF65-F5344CB8AC3E}">
        <p14:creationId xmlns:p14="http://schemas.microsoft.com/office/powerpoint/2010/main" val="142663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Specific Goals </a:t>
            </a:r>
            <a:br>
              <a:rPr lang="en-GB" sz="3200" dirty="0">
                <a:solidFill>
                  <a:srgbClr val="EBEBEB"/>
                </a:solidFill>
              </a:rPr>
            </a:br>
            <a:r>
              <a:rPr kumimoji="0" lang="en-GB" sz="1400" b="0" i="0" u="none" strike="noStrike" kern="1200" cap="none" spc="0" normalizeH="0" baseline="0" noProof="0" dirty="0">
                <a:ln>
                  <a:noFill/>
                </a:ln>
                <a:solidFill>
                  <a:srgbClr val="00B0F0"/>
                </a:solidFill>
                <a:effectLst/>
                <a:uLnTx/>
                <a:uFillTx/>
                <a:latin typeface="Century Gothic" panose="020B0502020202020204"/>
                <a:ea typeface="+mj-ea"/>
                <a:cs typeface="+mj-cs"/>
              </a:rPr>
              <a:t>(Psychomotor/Cognitive/Affective)</a:t>
            </a:r>
            <a:br>
              <a:rPr lang="en-GB" sz="3200" dirty="0">
                <a:solidFill>
                  <a:srgbClr val="EBEBEB"/>
                </a:solidFill>
              </a:rPr>
            </a:br>
            <a:r>
              <a:rPr lang="en-GB" sz="3200" dirty="0">
                <a:solidFill>
                  <a:srgbClr val="EBEBEB"/>
                </a:solidFill>
              </a:rPr>
              <a:t>&amp;</a:t>
            </a:r>
            <a:br>
              <a:rPr lang="en-GB" sz="3200" dirty="0">
                <a:solidFill>
                  <a:srgbClr val="EBEBEB"/>
                </a:solidFill>
              </a:rPr>
            </a:br>
            <a:r>
              <a:rPr lang="en-GB" sz="3200" dirty="0">
                <a:solidFill>
                  <a:srgbClr val="EBEBEB"/>
                </a:solidFill>
              </a:rPr>
              <a:t>Lesson Structure</a:t>
            </a: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085210" y="898467"/>
            <a:ext cx="7106790" cy="6857999"/>
          </a:xfrm>
        </p:spPr>
        <p:txBody>
          <a:bodyPr anchor="ctr">
            <a:normAutofit/>
          </a:bodyPr>
          <a:lstStyle/>
          <a:p>
            <a:pPr>
              <a:lnSpc>
                <a:spcPct val="150000"/>
              </a:lnSpc>
            </a:pPr>
            <a:r>
              <a:rPr lang="en-GB" sz="2000" dirty="0"/>
              <a:t>Ensure that the </a:t>
            </a:r>
            <a:r>
              <a:rPr lang="en-GB" sz="2000" b="1" dirty="0">
                <a:solidFill>
                  <a:srgbClr val="0070C0"/>
                </a:solidFill>
              </a:rPr>
              <a:t>structure</a:t>
            </a:r>
            <a:r>
              <a:rPr lang="en-GB" sz="2000" dirty="0"/>
              <a:t> (</a:t>
            </a:r>
            <a:r>
              <a:rPr lang="en-GB" sz="2000" b="1" dirty="0">
                <a:solidFill>
                  <a:srgbClr val="00B050"/>
                </a:solidFill>
              </a:rPr>
              <a:t>practise</a:t>
            </a:r>
            <a:r>
              <a:rPr lang="en-GB" sz="2000" b="1" dirty="0">
                <a:solidFill>
                  <a:schemeClr val="accent3">
                    <a:lumMod val="75000"/>
                  </a:schemeClr>
                </a:solidFill>
              </a:rPr>
              <a:t>/reflection</a:t>
            </a:r>
            <a:r>
              <a:rPr lang="en-GB" sz="2000" dirty="0"/>
              <a:t>) addresses the </a:t>
            </a:r>
            <a:r>
              <a:rPr lang="en-GB" sz="2000" b="1" dirty="0">
                <a:solidFill>
                  <a:srgbClr val="00B050"/>
                </a:solidFill>
              </a:rPr>
              <a:t>specific</a:t>
            </a:r>
            <a:r>
              <a:rPr lang="en-GB" sz="2000" dirty="0">
                <a:solidFill>
                  <a:srgbClr val="00B050"/>
                </a:solidFill>
              </a:rPr>
              <a:t> </a:t>
            </a:r>
            <a:r>
              <a:rPr lang="en-GB" sz="2000" b="1" dirty="0">
                <a:solidFill>
                  <a:srgbClr val="00B050"/>
                </a:solidFill>
              </a:rPr>
              <a:t>goal</a:t>
            </a:r>
            <a:r>
              <a:rPr lang="en-GB" sz="2000" dirty="0"/>
              <a:t>. </a:t>
            </a:r>
            <a:r>
              <a:rPr lang="en-GB" sz="2000" u="sng" dirty="0"/>
              <a:t>Discussion </a:t>
            </a:r>
            <a:r>
              <a:rPr lang="en-GB" sz="2000" dirty="0"/>
              <a:t>and </a:t>
            </a:r>
            <a:r>
              <a:rPr lang="en-GB" sz="2000" u="sng" dirty="0"/>
              <a:t>focus</a:t>
            </a:r>
            <a:r>
              <a:rPr lang="en-GB" sz="2000" dirty="0"/>
              <a:t> should centre around the </a:t>
            </a:r>
            <a:r>
              <a:rPr lang="en-GB" sz="2000" b="1" dirty="0">
                <a:solidFill>
                  <a:srgbClr val="00B050"/>
                </a:solidFill>
              </a:rPr>
              <a:t>learning needs </a:t>
            </a:r>
            <a:r>
              <a:rPr lang="en-GB" sz="2000" dirty="0"/>
              <a:t>of the pupil.</a:t>
            </a:r>
          </a:p>
          <a:p>
            <a:pPr>
              <a:lnSpc>
                <a:spcPct val="150000"/>
              </a:lnSpc>
            </a:pPr>
            <a:r>
              <a:rPr lang="en-GB" sz="2000" b="1" dirty="0">
                <a:solidFill>
                  <a:srgbClr val="00B050"/>
                </a:solidFill>
              </a:rPr>
              <a:t>Specific goal</a:t>
            </a:r>
            <a:r>
              <a:rPr lang="en-GB" sz="2000" dirty="0"/>
              <a:t>…</a:t>
            </a:r>
            <a:r>
              <a:rPr lang="en-GB" sz="2000" b="1" dirty="0">
                <a:solidFill>
                  <a:srgbClr val="FF0000"/>
                </a:solidFill>
              </a:rPr>
              <a:t>improve confidence </a:t>
            </a:r>
            <a:r>
              <a:rPr lang="en-GB" sz="2000" b="1" dirty="0">
                <a:solidFill>
                  <a:schemeClr val="accent3">
                    <a:lumMod val="75000"/>
                  </a:schemeClr>
                </a:solidFill>
              </a:rPr>
              <a:t>judging gaps </a:t>
            </a:r>
            <a:r>
              <a:rPr lang="en-GB" sz="2000" dirty="0"/>
              <a:t>on roundabouts </a:t>
            </a:r>
          </a:p>
          <a:p>
            <a:pPr>
              <a:lnSpc>
                <a:spcPct val="150000"/>
              </a:lnSpc>
            </a:pPr>
            <a:r>
              <a:rPr lang="en-GB" sz="2000" b="1" dirty="0">
                <a:solidFill>
                  <a:srgbClr val="0070C0"/>
                </a:solidFill>
              </a:rPr>
              <a:t>Structure of lesson </a:t>
            </a:r>
            <a:r>
              <a:rPr lang="en-GB" sz="2000" dirty="0"/>
              <a:t>should give maximum opportunities, direction taken is not relevant. </a:t>
            </a:r>
          </a:p>
          <a:p>
            <a:pPr>
              <a:lnSpc>
                <a:spcPct val="150000"/>
              </a:lnSpc>
            </a:pPr>
            <a:r>
              <a:rPr lang="en-GB" sz="2000" dirty="0"/>
              <a:t>Focus should be on </a:t>
            </a:r>
            <a:r>
              <a:rPr lang="en-GB" sz="2000" b="1" dirty="0">
                <a:solidFill>
                  <a:srgbClr val="FF0000"/>
                </a:solidFill>
              </a:rPr>
              <a:t>confidence</a:t>
            </a:r>
            <a:r>
              <a:rPr lang="en-GB" sz="2000" dirty="0">
                <a:solidFill>
                  <a:srgbClr val="92D050"/>
                </a:solidFill>
              </a:rPr>
              <a:t> </a:t>
            </a:r>
            <a:r>
              <a:rPr lang="en-GB" sz="2000" dirty="0">
                <a:solidFill>
                  <a:schemeClr val="tx1"/>
                </a:solidFill>
              </a:rPr>
              <a:t>and</a:t>
            </a:r>
            <a:r>
              <a:rPr lang="en-GB" sz="2000" dirty="0">
                <a:solidFill>
                  <a:srgbClr val="92D050"/>
                </a:solidFill>
              </a:rPr>
              <a:t> </a:t>
            </a:r>
            <a:r>
              <a:rPr lang="en-GB" sz="2000" b="1" dirty="0">
                <a:solidFill>
                  <a:schemeClr val="accent3">
                    <a:lumMod val="75000"/>
                  </a:schemeClr>
                </a:solidFill>
              </a:rPr>
              <a:t>judgement</a:t>
            </a:r>
            <a:r>
              <a:rPr lang="en-GB" sz="2000" b="1" dirty="0">
                <a:solidFill>
                  <a:srgbClr val="92D050"/>
                </a:solidFill>
              </a:rPr>
              <a:t> </a:t>
            </a:r>
          </a:p>
          <a:p>
            <a:pPr>
              <a:lnSpc>
                <a:spcPct val="150000"/>
              </a:lnSpc>
            </a:pPr>
            <a:r>
              <a:rPr lang="en-GB" sz="2000" dirty="0"/>
              <a:t>Let examiner </a:t>
            </a:r>
            <a:r>
              <a:rPr lang="en-GB" sz="2000" b="1" u="sng" dirty="0">
                <a:solidFill>
                  <a:srgbClr val="00B050"/>
                </a:solidFill>
              </a:rPr>
              <a:t>see your workings </a:t>
            </a:r>
            <a:r>
              <a:rPr lang="en-GB" sz="2000" dirty="0"/>
              <a:t>– if you’ve </a:t>
            </a:r>
            <a:r>
              <a:rPr lang="en-GB" sz="2000" b="1" dirty="0">
                <a:solidFill>
                  <a:srgbClr val="FF0000"/>
                </a:solidFill>
              </a:rPr>
              <a:t>adapted</a:t>
            </a:r>
            <a:r>
              <a:rPr lang="en-GB" sz="2000" dirty="0"/>
              <a:t> for a specific reason, ensure both the </a:t>
            </a:r>
            <a:r>
              <a:rPr lang="en-GB" sz="2000" b="1" dirty="0">
                <a:solidFill>
                  <a:srgbClr val="FF0000"/>
                </a:solidFill>
              </a:rPr>
              <a:t>pupil and SE </a:t>
            </a:r>
            <a:r>
              <a:rPr lang="en-GB" sz="2000" dirty="0"/>
              <a:t>are aware of </a:t>
            </a:r>
            <a:r>
              <a:rPr lang="en-GB" sz="2000" b="1" dirty="0">
                <a:solidFill>
                  <a:srgbClr val="FF0000"/>
                </a:solidFill>
              </a:rPr>
              <a:t>why</a:t>
            </a:r>
          </a:p>
          <a:p>
            <a:pPr>
              <a:lnSpc>
                <a:spcPct val="150000"/>
              </a:lnSpc>
            </a:pPr>
            <a:endParaRPr lang="en-GB" sz="2000" b="1" dirty="0"/>
          </a:p>
          <a:p>
            <a:pPr marL="0" indent="0">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pic>
        <p:nvPicPr>
          <p:cNvPr id="4" name="Picture 3"/>
          <p:cNvPicPr>
            <a:picLocks noChangeAspect="1"/>
          </p:cNvPicPr>
          <p:nvPr/>
        </p:nvPicPr>
        <p:blipFill>
          <a:blip r:embed="rId3"/>
          <a:srcRect/>
          <a:stretch/>
        </p:blipFill>
        <p:spPr>
          <a:xfrm>
            <a:off x="11580812" y="6246812"/>
            <a:ext cx="611188" cy="611188"/>
          </a:xfrm>
          <a:prstGeom prst="rect">
            <a:avLst/>
          </a:prstGeom>
        </p:spPr>
      </p:pic>
      <p:pic>
        <p:nvPicPr>
          <p:cNvPr id="21" name="Picture 20">
            <a:extLst>
              <a:ext uri="{FF2B5EF4-FFF2-40B4-BE49-F238E27FC236}">
                <a16:creationId xmlns:a16="http://schemas.microsoft.com/office/drawing/2014/main" id="{3E99F4EA-C1DE-CDD0-4B30-D1756C970665}"/>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4AD42E69-55E8-6B27-74A0-9C54BC063A34}"/>
              </a:ext>
            </a:extLst>
          </p:cNvPr>
          <p:cNvPicPr>
            <a:picLocks noChangeAspect="1"/>
          </p:cNvPicPr>
          <p:nvPr/>
        </p:nvPicPr>
        <p:blipFill rotWithShape="1">
          <a:blip r:embed="rId5"/>
          <a:srcRect t="36163" b="35620"/>
          <a:stretch/>
        </p:blipFill>
        <p:spPr>
          <a:xfrm>
            <a:off x="6760791" y="21165"/>
            <a:ext cx="3072846" cy="773168"/>
          </a:xfrm>
          <a:prstGeom prst="rect">
            <a:avLst/>
          </a:prstGeom>
        </p:spPr>
      </p:pic>
      <p:sp>
        <p:nvSpPr>
          <p:cNvPr id="7" name="TextBox 6">
            <a:extLst>
              <a:ext uri="{FF2B5EF4-FFF2-40B4-BE49-F238E27FC236}">
                <a16:creationId xmlns:a16="http://schemas.microsoft.com/office/drawing/2014/main" id="{534FF1EC-84F3-DE05-7EA6-7B2C08A34AFF}"/>
              </a:ext>
            </a:extLst>
          </p:cNvPr>
          <p:cNvSpPr txBox="1"/>
          <p:nvPr/>
        </p:nvSpPr>
        <p:spPr>
          <a:xfrm>
            <a:off x="664791" y="1054661"/>
            <a:ext cx="6096000" cy="1200329"/>
          </a:xfrm>
          <a:prstGeom prst="rect">
            <a:avLst/>
          </a:prstGeom>
          <a:noFill/>
        </p:spPr>
        <p:txBody>
          <a:bodyPr wrap="square">
            <a:spAutoFit/>
          </a:bodyPr>
          <a:lstStyle/>
          <a:p>
            <a:r>
              <a:rPr lang="en-GB" sz="1800" b="1" u="sng" dirty="0">
                <a:solidFill>
                  <a:schemeClr val="bg1"/>
                </a:solidFill>
              </a:rPr>
              <a:t>Was The Lesson Structure Suited to</a:t>
            </a:r>
          </a:p>
          <a:p>
            <a:r>
              <a:rPr lang="en-GB" b="1" u="sng" dirty="0">
                <a:solidFill>
                  <a:schemeClr val="bg1"/>
                </a:solidFill>
              </a:rPr>
              <a:t>The pupils </a:t>
            </a:r>
            <a:r>
              <a:rPr lang="en-GB" b="1" u="sng" dirty="0">
                <a:solidFill>
                  <a:srgbClr val="FF0000"/>
                </a:solidFill>
              </a:rPr>
              <a:t>Experience</a:t>
            </a:r>
            <a:r>
              <a:rPr lang="en-GB" b="1" u="sng" dirty="0">
                <a:solidFill>
                  <a:schemeClr val="bg1"/>
                </a:solidFill>
              </a:rPr>
              <a:t> and </a:t>
            </a:r>
            <a:r>
              <a:rPr lang="en-GB" b="1" u="sng" dirty="0">
                <a:solidFill>
                  <a:srgbClr val="FF0000"/>
                </a:solidFill>
              </a:rPr>
              <a:t>Current</a:t>
            </a:r>
          </a:p>
          <a:p>
            <a:r>
              <a:rPr lang="en-GB" sz="1800" b="1" u="sng" dirty="0">
                <a:solidFill>
                  <a:srgbClr val="FF0000"/>
                </a:solidFill>
              </a:rPr>
              <a:t>Ability</a:t>
            </a:r>
          </a:p>
          <a:p>
            <a:endParaRPr lang="en-GB" dirty="0"/>
          </a:p>
        </p:txBody>
      </p:sp>
    </p:spTree>
    <p:extLst>
      <p:ext uri="{BB962C8B-B14F-4D97-AF65-F5344CB8AC3E}">
        <p14:creationId xmlns:p14="http://schemas.microsoft.com/office/powerpoint/2010/main" val="30475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sz="3200" dirty="0">
                <a:solidFill>
                  <a:srgbClr val="EBEBEB"/>
                </a:solidFill>
              </a:rPr>
              <a:t>Housekeeping - Agenda</a:t>
            </a:r>
          </a:p>
        </p:txBody>
      </p:sp>
      <p:sp>
        <p:nvSpPr>
          <p:cNvPr id="3" name="Content Placeholder 2"/>
          <p:cNvSpPr>
            <a:spLocks noGrp="1"/>
          </p:cNvSpPr>
          <p:nvPr>
            <p:ph idx="1"/>
          </p:nvPr>
        </p:nvSpPr>
        <p:spPr>
          <a:xfrm>
            <a:off x="5290076" y="574278"/>
            <a:ext cx="6290735" cy="6163873"/>
          </a:xfrm>
        </p:spPr>
        <p:txBody>
          <a:bodyPr anchor="ctr">
            <a:normAutofit/>
          </a:bodyPr>
          <a:lstStyle/>
          <a:p>
            <a:r>
              <a:rPr lang="en-GB" sz="2000" dirty="0"/>
              <a:t>Fire Exits / Toilets / Mobile Phones / Interaction / Group learning – non judgemental</a:t>
            </a:r>
          </a:p>
          <a:p>
            <a:r>
              <a:rPr lang="en-GB" sz="2000" dirty="0"/>
              <a:t>Start </a:t>
            </a:r>
            <a:r>
              <a:rPr lang="en-GB" sz="2000" b="1" dirty="0"/>
              <a:t>9:00</a:t>
            </a:r>
          </a:p>
          <a:p>
            <a:r>
              <a:rPr lang="en-GB" sz="2000" dirty="0"/>
              <a:t>Breaks – </a:t>
            </a:r>
            <a:r>
              <a:rPr lang="en-GB" sz="2000" b="1" dirty="0"/>
              <a:t>10:30 &amp; 14:45 </a:t>
            </a:r>
            <a:r>
              <a:rPr lang="en-GB" sz="2000" dirty="0"/>
              <a:t>/ Lunch </a:t>
            </a:r>
            <a:r>
              <a:rPr lang="en-GB" sz="2000" b="1" dirty="0"/>
              <a:t>12:15  </a:t>
            </a:r>
            <a:r>
              <a:rPr lang="en-GB" sz="2000" dirty="0"/>
              <a:t> </a:t>
            </a:r>
          </a:p>
          <a:p>
            <a:r>
              <a:rPr lang="en-GB" sz="2000" dirty="0"/>
              <a:t>Finish </a:t>
            </a:r>
            <a:r>
              <a:rPr lang="en-GB" sz="2000" b="1" dirty="0"/>
              <a:t>16:30</a:t>
            </a:r>
          </a:p>
          <a:p>
            <a:r>
              <a:rPr lang="en-GB" sz="2000" dirty="0"/>
              <a:t>Interactive Course – Your input is essential!</a:t>
            </a:r>
          </a:p>
          <a:p>
            <a:r>
              <a:rPr lang="en-GB" sz="2000" dirty="0"/>
              <a:t>However at times we will need to move on</a:t>
            </a:r>
          </a:p>
          <a:p>
            <a:r>
              <a:rPr lang="en-GB" sz="2000" dirty="0"/>
              <a:t>Agenda – 3 main parts – </a:t>
            </a:r>
            <a:r>
              <a:rPr lang="en-GB" sz="2000" b="1" dirty="0"/>
              <a:t>Lesson Planning          / Risk Management / T&amp;L </a:t>
            </a:r>
            <a:r>
              <a:rPr lang="en-GB" sz="2000" b="1" dirty="0" err="1"/>
              <a:t>Strats</a:t>
            </a:r>
            <a:endParaRPr lang="en-GB" sz="2000" b="1" dirty="0"/>
          </a:p>
          <a:p>
            <a:pPr marL="0" indent="0">
              <a:lnSpc>
                <a:spcPct val="90000"/>
              </a:lnSpc>
              <a:buNone/>
            </a:pPr>
            <a:endParaRPr lang="en-GB" sz="2000" dirty="0"/>
          </a:p>
        </p:txBody>
      </p:sp>
      <p:pic>
        <p:nvPicPr>
          <p:cNvPr id="4" name="Picture 3"/>
          <p:cNvPicPr>
            <a:picLocks noChangeAspect="1"/>
          </p:cNvPicPr>
          <p:nvPr/>
        </p:nvPicPr>
        <p:blipFill>
          <a:blip r:embed="rId3"/>
          <a:srcRect/>
          <a:stretch/>
        </p:blipFill>
        <p:spPr>
          <a:xfrm>
            <a:off x="11236722" y="5902722"/>
            <a:ext cx="955278" cy="955278"/>
          </a:xfrm>
          <a:prstGeom prst="rect">
            <a:avLst/>
          </a:prstGeom>
        </p:spPr>
      </p:pic>
      <p:pic>
        <p:nvPicPr>
          <p:cNvPr id="6" name="Picture 5">
            <a:extLst>
              <a:ext uri="{FF2B5EF4-FFF2-40B4-BE49-F238E27FC236}">
                <a16:creationId xmlns:a16="http://schemas.microsoft.com/office/drawing/2014/main" id="{B986EA4A-68D9-97C4-629C-FC93FA13066B}"/>
              </a:ext>
            </a:extLst>
          </p:cNvPr>
          <p:cNvPicPr>
            <a:picLocks noChangeAspect="1"/>
          </p:cNvPicPr>
          <p:nvPr/>
        </p:nvPicPr>
        <p:blipFill>
          <a:blip r:embed="rId4"/>
          <a:srcRect/>
          <a:stretch/>
        </p:blipFill>
        <p:spPr>
          <a:xfrm>
            <a:off x="570752" y="5492204"/>
            <a:ext cx="1787793" cy="707090"/>
          </a:xfrm>
          <a:prstGeom prst="rect">
            <a:avLst/>
          </a:prstGeom>
        </p:spPr>
      </p:pic>
      <p:sp>
        <p:nvSpPr>
          <p:cNvPr id="7" name="TextBox 6">
            <a:extLst>
              <a:ext uri="{FF2B5EF4-FFF2-40B4-BE49-F238E27FC236}">
                <a16:creationId xmlns:a16="http://schemas.microsoft.com/office/drawing/2014/main" id="{ACF5B127-8AAB-BBE5-F73D-D9673811F773}"/>
              </a:ext>
            </a:extLst>
          </p:cNvPr>
          <p:cNvSpPr txBox="1"/>
          <p:nvPr/>
        </p:nvSpPr>
        <p:spPr>
          <a:xfrm>
            <a:off x="10404211" y="6014628"/>
            <a:ext cx="2911219" cy="646331"/>
          </a:xfrm>
          <a:prstGeom prst="rect">
            <a:avLst/>
          </a:prstGeom>
          <a:noFill/>
        </p:spPr>
        <p:txBody>
          <a:bodyPr wrap="square" rtlCol="0">
            <a:spAutoFit/>
          </a:bodyPr>
          <a:lstStyle/>
          <a:p>
            <a:r>
              <a:rPr lang="en-GB" sz="3600" b="1" dirty="0">
                <a:solidFill>
                  <a:srgbClr val="FF0000"/>
                </a:solidFill>
              </a:rPr>
              <a:t>….</a:t>
            </a:r>
          </a:p>
        </p:txBody>
      </p:sp>
    </p:spTree>
    <p:extLst>
      <p:ext uri="{BB962C8B-B14F-4D97-AF65-F5344CB8AC3E}">
        <p14:creationId xmlns:p14="http://schemas.microsoft.com/office/powerpoint/2010/main" val="353734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Specific Goals</a:t>
            </a:r>
            <a:br>
              <a:rPr lang="en-GB" sz="3200" dirty="0">
                <a:solidFill>
                  <a:srgbClr val="EBEBEB"/>
                </a:solidFill>
              </a:rPr>
            </a:br>
            <a:r>
              <a:rPr kumimoji="0" lang="en-GB" sz="1400" b="0" i="0" u="none" strike="noStrike" kern="1200" cap="none" spc="0" normalizeH="0" baseline="0" noProof="0" dirty="0">
                <a:ln>
                  <a:noFill/>
                </a:ln>
                <a:solidFill>
                  <a:srgbClr val="00B0F0"/>
                </a:solidFill>
                <a:effectLst/>
                <a:uLnTx/>
                <a:uFillTx/>
                <a:latin typeface="Century Gothic" panose="020B0502020202020204"/>
                <a:ea typeface="+mj-ea"/>
                <a:cs typeface="+mj-cs"/>
              </a:rPr>
              <a:t>(Psychomotor/Cognitive/Affective)</a:t>
            </a:r>
            <a:br>
              <a:rPr lang="en-GB" sz="3200" dirty="0">
                <a:solidFill>
                  <a:srgbClr val="EBEBEB"/>
                </a:solidFill>
              </a:rPr>
            </a:br>
            <a:r>
              <a:rPr lang="en-GB" sz="3200" dirty="0">
                <a:solidFill>
                  <a:srgbClr val="EBEBEB"/>
                </a:solidFill>
              </a:rPr>
              <a:t>&amp;</a:t>
            </a:r>
            <a:br>
              <a:rPr lang="en-GB" sz="3200" dirty="0">
                <a:solidFill>
                  <a:srgbClr val="EBEBEB"/>
                </a:solidFill>
              </a:rPr>
            </a:br>
            <a:r>
              <a:rPr lang="en-GB" sz="3200" dirty="0">
                <a:solidFill>
                  <a:srgbClr val="EBEBEB"/>
                </a:solidFill>
              </a:rPr>
              <a:t>Adapting The Lesson</a:t>
            </a:r>
          </a:p>
        </p:txBody>
      </p:sp>
      <p:sp>
        <p:nvSpPr>
          <p:cNvPr id="3" name="Content Placeholder 2"/>
          <p:cNvSpPr>
            <a:spLocks noGrp="1"/>
          </p:cNvSpPr>
          <p:nvPr>
            <p:ph idx="1"/>
          </p:nvPr>
        </p:nvSpPr>
        <p:spPr>
          <a:xfrm>
            <a:off x="4974963" y="402164"/>
            <a:ext cx="6605849" cy="6857999"/>
          </a:xfrm>
        </p:spPr>
        <p:txBody>
          <a:bodyPr anchor="ctr">
            <a:normAutofit/>
          </a:bodyPr>
          <a:lstStyle/>
          <a:p>
            <a:pPr>
              <a:lnSpc>
                <a:spcPct val="150000"/>
              </a:lnSpc>
            </a:pPr>
            <a:r>
              <a:rPr lang="en-GB" sz="2000" dirty="0"/>
              <a:t>How does understanding that the </a:t>
            </a:r>
            <a:r>
              <a:rPr lang="en-GB" sz="2000" b="1" dirty="0">
                <a:solidFill>
                  <a:srgbClr val="002060"/>
                </a:solidFill>
              </a:rPr>
              <a:t>3 learning domains</a:t>
            </a:r>
            <a:r>
              <a:rPr lang="en-GB" sz="2000" dirty="0"/>
              <a:t> are </a:t>
            </a:r>
            <a:r>
              <a:rPr lang="en-GB" sz="2000" u="sng" dirty="0"/>
              <a:t>intrinsically linked</a:t>
            </a:r>
            <a:r>
              <a:rPr lang="en-GB" sz="2000" dirty="0"/>
              <a:t>:-                 </a:t>
            </a:r>
          </a:p>
          <a:p>
            <a:pPr>
              <a:lnSpc>
                <a:spcPct val="150000"/>
              </a:lnSpc>
            </a:pPr>
            <a:r>
              <a:rPr lang="en-GB" sz="2000" b="1" dirty="0">
                <a:solidFill>
                  <a:srgbClr val="00B050"/>
                </a:solidFill>
              </a:rPr>
              <a:t>Control , skill </a:t>
            </a:r>
            <a:r>
              <a:rPr lang="en-GB" sz="2000" b="1" dirty="0"/>
              <a:t>/ </a:t>
            </a:r>
            <a:r>
              <a:rPr lang="en-GB" sz="2000" b="1" dirty="0">
                <a:solidFill>
                  <a:schemeClr val="accent3">
                    <a:lumMod val="75000"/>
                  </a:schemeClr>
                </a:solidFill>
              </a:rPr>
              <a:t>knowledge, thoughts</a:t>
            </a:r>
            <a:r>
              <a:rPr lang="en-GB" sz="2000" b="1" dirty="0"/>
              <a:t>/ </a:t>
            </a:r>
            <a:r>
              <a:rPr lang="en-GB" sz="2000" b="1" dirty="0">
                <a:solidFill>
                  <a:srgbClr val="FF0000"/>
                </a:solidFill>
              </a:rPr>
              <a:t>feelings, </a:t>
            </a:r>
            <a:r>
              <a:rPr lang="en-GB" sz="2000" dirty="0">
                <a:solidFill>
                  <a:srgbClr val="FF0000"/>
                </a:solidFill>
              </a:rPr>
              <a:t>emotions </a:t>
            </a:r>
            <a:r>
              <a:rPr lang="en-GB" sz="2000" dirty="0"/>
              <a:t>help you decide </a:t>
            </a:r>
            <a:r>
              <a:rPr lang="en-GB" sz="2000" b="1" dirty="0">
                <a:solidFill>
                  <a:srgbClr val="0070C0"/>
                </a:solidFill>
              </a:rPr>
              <a:t>when</a:t>
            </a:r>
            <a:r>
              <a:rPr lang="en-GB" sz="2000" b="1" dirty="0"/>
              <a:t> </a:t>
            </a:r>
            <a:r>
              <a:rPr lang="en-GB" sz="2000" dirty="0"/>
              <a:t>and </a:t>
            </a:r>
            <a:r>
              <a:rPr lang="en-GB" sz="2000" b="1" dirty="0">
                <a:solidFill>
                  <a:srgbClr val="0070C0"/>
                </a:solidFill>
              </a:rPr>
              <a:t>how</a:t>
            </a:r>
            <a:r>
              <a:rPr lang="en-GB" sz="2000" dirty="0"/>
              <a:t> to </a:t>
            </a:r>
            <a:r>
              <a:rPr lang="en-GB" sz="2000" b="1" dirty="0">
                <a:solidFill>
                  <a:srgbClr val="0070C0"/>
                </a:solidFill>
              </a:rPr>
              <a:t>adapt the lesson</a:t>
            </a:r>
            <a:r>
              <a:rPr lang="en-GB" sz="2000" dirty="0"/>
              <a:t>?</a:t>
            </a:r>
          </a:p>
          <a:p>
            <a:pPr>
              <a:lnSpc>
                <a:spcPct val="150000"/>
              </a:lnSpc>
            </a:pPr>
            <a:r>
              <a:rPr lang="en-GB" sz="2000" dirty="0"/>
              <a:t>Does </a:t>
            </a:r>
            <a:r>
              <a:rPr lang="en-GB" sz="2000" b="1" dirty="0">
                <a:solidFill>
                  <a:srgbClr val="0070C0"/>
                </a:solidFill>
              </a:rPr>
              <a:t>adapting the lesson </a:t>
            </a:r>
            <a:r>
              <a:rPr lang="en-GB" sz="2000" dirty="0"/>
              <a:t>mean you have to change the entire plan?</a:t>
            </a:r>
          </a:p>
          <a:p>
            <a:pPr>
              <a:lnSpc>
                <a:spcPct val="150000"/>
              </a:lnSpc>
            </a:pPr>
            <a:r>
              <a:rPr lang="en-GB" sz="2000" dirty="0"/>
              <a:t>How can </a:t>
            </a:r>
            <a:r>
              <a:rPr lang="en-GB" sz="2000" b="1" dirty="0">
                <a:solidFill>
                  <a:srgbClr val="0070C0"/>
                </a:solidFill>
              </a:rPr>
              <a:t>adapting the lesson </a:t>
            </a:r>
            <a:r>
              <a:rPr lang="en-GB" sz="2000" dirty="0"/>
              <a:t>to develop skills (</a:t>
            </a:r>
            <a:r>
              <a:rPr lang="en-GB" sz="2000" dirty="0">
                <a:solidFill>
                  <a:srgbClr val="00B050"/>
                </a:solidFill>
              </a:rPr>
              <a:t>setting off etc</a:t>
            </a:r>
            <a:r>
              <a:rPr lang="en-GB" sz="2000" dirty="0"/>
              <a:t>) help to develop the </a:t>
            </a:r>
            <a:r>
              <a:rPr lang="en-GB" sz="2000" b="1" dirty="0">
                <a:solidFill>
                  <a:srgbClr val="0070C0"/>
                </a:solidFill>
              </a:rPr>
              <a:t>specific goal</a:t>
            </a:r>
            <a:r>
              <a:rPr lang="en-GB" sz="2000" dirty="0">
                <a:solidFill>
                  <a:srgbClr val="0070C0"/>
                </a:solidFill>
              </a:rPr>
              <a:t> </a:t>
            </a:r>
            <a:r>
              <a:rPr lang="en-GB" sz="2000" dirty="0"/>
              <a:t>of </a:t>
            </a:r>
            <a:r>
              <a:rPr lang="en-GB" sz="2000" b="1" dirty="0">
                <a:solidFill>
                  <a:srgbClr val="FF0000"/>
                </a:solidFill>
              </a:rPr>
              <a:t>building confidence </a:t>
            </a:r>
            <a:r>
              <a:rPr lang="en-GB" sz="2000" b="1" dirty="0">
                <a:solidFill>
                  <a:schemeClr val="accent3">
                    <a:lumMod val="75000"/>
                  </a:schemeClr>
                </a:solidFill>
              </a:rPr>
              <a:t>judging gaps</a:t>
            </a:r>
            <a:r>
              <a:rPr lang="en-GB" sz="2000" dirty="0"/>
              <a:t>?</a:t>
            </a:r>
          </a:p>
          <a:p>
            <a:pPr marL="0" indent="0">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0"/>
              </a:spcBef>
              <a:buClrTx/>
              <a:buSzTx/>
              <a:buNone/>
            </a:pPr>
            <a:r>
              <a:rPr lang="en-GB" sz="3600" b="1" dirty="0">
                <a:solidFill>
                  <a:srgbClr val="FF0000"/>
                </a:solidFill>
              </a:rPr>
              <a:t>                                        ….</a:t>
            </a:r>
          </a:p>
          <a:p>
            <a:endParaRPr lang="en-GB" sz="2000" dirty="0"/>
          </a:p>
        </p:txBody>
      </p:sp>
      <p:pic>
        <p:nvPicPr>
          <p:cNvPr id="4" name="Picture 3"/>
          <p:cNvPicPr>
            <a:picLocks noChangeAspect="1"/>
          </p:cNvPicPr>
          <p:nvPr/>
        </p:nvPicPr>
        <p:blipFill>
          <a:blip r:embed="rId3"/>
          <a:srcRect/>
          <a:stretch/>
        </p:blipFill>
        <p:spPr>
          <a:xfrm>
            <a:off x="10890913" y="5556913"/>
            <a:ext cx="1301087" cy="1301087"/>
          </a:xfrm>
          <a:prstGeom prst="rect">
            <a:avLst/>
          </a:prstGeom>
        </p:spPr>
      </p:pic>
      <p:pic>
        <p:nvPicPr>
          <p:cNvPr id="21" name="Picture 20">
            <a:extLst>
              <a:ext uri="{FF2B5EF4-FFF2-40B4-BE49-F238E27FC236}">
                <a16:creationId xmlns:a16="http://schemas.microsoft.com/office/drawing/2014/main" id="{3FC1F011-F6B6-9E5C-2EBC-BE68DF1C7442}"/>
              </a:ext>
            </a:extLst>
          </p:cNvPr>
          <p:cNvPicPr>
            <a:picLocks noChangeAspect="1"/>
          </p:cNvPicPr>
          <p:nvPr/>
        </p:nvPicPr>
        <p:blipFill>
          <a:blip r:embed="rId4"/>
          <a:srcRect/>
          <a:stretch/>
        </p:blipFill>
        <p:spPr>
          <a:xfrm>
            <a:off x="570752" y="5492204"/>
            <a:ext cx="1787793" cy="707090"/>
          </a:xfrm>
          <a:prstGeom prst="rect">
            <a:avLst/>
          </a:prstGeom>
        </p:spPr>
      </p:pic>
      <p:sp>
        <p:nvSpPr>
          <p:cNvPr id="6" name="TextBox 5">
            <a:extLst>
              <a:ext uri="{FF2B5EF4-FFF2-40B4-BE49-F238E27FC236}">
                <a16:creationId xmlns:a16="http://schemas.microsoft.com/office/drawing/2014/main" id="{00158AB6-0912-9E4D-F470-426B7A2265EA}"/>
              </a:ext>
            </a:extLst>
          </p:cNvPr>
          <p:cNvSpPr txBox="1"/>
          <p:nvPr/>
        </p:nvSpPr>
        <p:spPr>
          <a:xfrm>
            <a:off x="570752" y="1266382"/>
            <a:ext cx="6096000" cy="1200329"/>
          </a:xfrm>
          <a:prstGeom prst="rect">
            <a:avLst/>
          </a:prstGeom>
          <a:noFill/>
        </p:spPr>
        <p:txBody>
          <a:bodyPr wrap="square">
            <a:spAutoFit/>
          </a:bodyPr>
          <a:lstStyle/>
          <a:p>
            <a:r>
              <a:rPr lang="en-GB" sz="1800" b="1" u="sng" dirty="0">
                <a:solidFill>
                  <a:schemeClr val="bg1"/>
                </a:solidFill>
              </a:rPr>
              <a:t>Was The Lesson Plan </a:t>
            </a:r>
            <a:r>
              <a:rPr lang="en-GB" sz="1800" b="1" u="sng" dirty="0">
                <a:solidFill>
                  <a:srgbClr val="FF0000"/>
                </a:solidFill>
              </a:rPr>
              <a:t>Adapted</a:t>
            </a:r>
            <a:r>
              <a:rPr lang="en-GB" sz="1800" b="1" u="sng" dirty="0">
                <a:solidFill>
                  <a:schemeClr val="bg1"/>
                </a:solidFill>
              </a:rPr>
              <a:t> When</a:t>
            </a:r>
          </a:p>
          <a:p>
            <a:r>
              <a:rPr lang="en-GB" b="1" u="sng" dirty="0">
                <a:solidFill>
                  <a:schemeClr val="bg1"/>
                </a:solidFill>
              </a:rPr>
              <a:t>Appropriate To Help The Learner </a:t>
            </a:r>
          </a:p>
          <a:p>
            <a:r>
              <a:rPr lang="en-GB" b="1" u="sng" dirty="0">
                <a:solidFill>
                  <a:schemeClr val="bg1"/>
                </a:solidFill>
              </a:rPr>
              <a:t>Work </a:t>
            </a:r>
            <a:r>
              <a:rPr lang="en-GB" sz="1800" b="1" u="sng" dirty="0">
                <a:solidFill>
                  <a:schemeClr val="bg1"/>
                </a:solidFill>
              </a:rPr>
              <a:t>Towards Their </a:t>
            </a:r>
            <a:r>
              <a:rPr lang="en-GB" sz="1800" b="1" u="sng" dirty="0">
                <a:solidFill>
                  <a:srgbClr val="FF0000"/>
                </a:solidFill>
              </a:rPr>
              <a:t>Goal</a:t>
            </a:r>
          </a:p>
          <a:p>
            <a:endParaRPr lang="en-GB" dirty="0"/>
          </a:p>
        </p:txBody>
      </p:sp>
    </p:spTree>
    <p:extLst>
      <p:ext uri="{BB962C8B-B14F-4D97-AF65-F5344CB8AC3E}">
        <p14:creationId xmlns:p14="http://schemas.microsoft.com/office/powerpoint/2010/main" val="37987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a:solidFill>
                  <a:srgbClr val="EBEBEB"/>
                </a:solidFill>
              </a:rPr>
              <a:t>Specific Goals</a:t>
            </a:r>
            <a:br>
              <a:rPr lang="en-GB" sz="3200">
                <a:solidFill>
                  <a:srgbClr val="EBEBEB"/>
                </a:solidFill>
              </a:rPr>
            </a:br>
            <a:r>
              <a:rPr kumimoji="0" lang="en-GB" sz="1400" b="0" i="0" u="none" strike="noStrike" kern="1200" cap="none" spc="0" normalizeH="0" baseline="0" noProof="0">
                <a:ln>
                  <a:noFill/>
                </a:ln>
                <a:solidFill>
                  <a:srgbClr val="00B0F0"/>
                </a:solidFill>
                <a:effectLst/>
                <a:uLnTx/>
                <a:uFillTx/>
                <a:latin typeface="Century Gothic" panose="020B0502020202020204"/>
                <a:ea typeface="+mj-ea"/>
                <a:cs typeface="+mj-cs"/>
              </a:rPr>
              <a:t>(Psychomotor/Cognitive/Affective)</a:t>
            </a:r>
            <a:br>
              <a:rPr lang="en-GB" sz="3200">
                <a:solidFill>
                  <a:srgbClr val="EBEBEB"/>
                </a:solidFill>
              </a:rPr>
            </a:br>
            <a:r>
              <a:rPr lang="en-GB" sz="3200">
                <a:solidFill>
                  <a:srgbClr val="EBEBEB"/>
                </a:solidFill>
              </a:rPr>
              <a:t>&amp;</a:t>
            </a:r>
            <a:br>
              <a:rPr lang="en-GB" sz="3200">
                <a:solidFill>
                  <a:srgbClr val="EBEBEB"/>
                </a:solidFill>
              </a:rPr>
            </a:br>
            <a:r>
              <a:rPr lang="en-GB" sz="3200">
                <a:solidFill>
                  <a:srgbClr val="EBEBEB"/>
                </a:solidFill>
              </a:rPr>
              <a:t>Adapting The Lesson</a:t>
            </a:r>
            <a:endParaRPr lang="en-GB" sz="3200" dirty="0">
              <a:solidFill>
                <a:srgbClr val="EBEBEB"/>
              </a:solidFill>
            </a:endParaRPr>
          </a:p>
        </p:txBody>
      </p:sp>
      <p:sp>
        <p:nvSpPr>
          <p:cNvPr id="3" name="Content Placeholder 2"/>
          <p:cNvSpPr>
            <a:spLocks noGrp="1"/>
          </p:cNvSpPr>
          <p:nvPr>
            <p:ph idx="1"/>
          </p:nvPr>
        </p:nvSpPr>
        <p:spPr>
          <a:xfrm>
            <a:off x="4974963" y="402164"/>
            <a:ext cx="6418047" cy="6857999"/>
          </a:xfrm>
        </p:spPr>
        <p:txBody>
          <a:bodyPr anchor="ctr">
            <a:normAutofit/>
          </a:bodyPr>
          <a:lstStyle/>
          <a:p>
            <a:pPr>
              <a:lnSpc>
                <a:spcPct val="150000"/>
              </a:lnSpc>
            </a:pPr>
            <a:r>
              <a:rPr lang="en-GB" sz="2000" dirty="0"/>
              <a:t>If you don’t ask questions around the </a:t>
            </a:r>
            <a:r>
              <a:rPr lang="en-GB" sz="2000" b="1" dirty="0">
                <a:solidFill>
                  <a:schemeClr val="accent3">
                    <a:lumMod val="75000"/>
                  </a:schemeClr>
                </a:solidFill>
              </a:rPr>
              <a:t>thoughts</a:t>
            </a:r>
            <a:r>
              <a:rPr lang="en-GB" sz="2000" dirty="0"/>
              <a:t> and </a:t>
            </a:r>
            <a:r>
              <a:rPr lang="en-GB" sz="2000" b="1" dirty="0">
                <a:solidFill>
                  <a:srgbClr val="FF0000"/>
                </a:solidFill>
              </a:rPr>
              <a:t>feelings</a:t>
            </a:r>
            <a:r>
              <a:rPr lang="en-GB" sz="2000" b="1" dirty="0"/>
              <a:t> </a:t>
            </a:r>
            <a:r>
              <a:rPr lang="en-GB" sz="2000" dirty="0"/>
              <a:t>of your pupil, how will you determine when and how to </a:t>
            </a:r>
            <a:r>
              <a:rPr lang="en-GB" sz="2000" b="1" dirty="0">
                <a:solidFill>
                  <a:srgbClr val="0070C0"/>
                </a:solidFill>
              </a:rPr>
              <a:t>adapt the lesson</a:t>
            </a:r>
            <a:r>
              <a:rPr lang="en-GB" sz="2000" dirty="0"/>
              <a:t>?</a:t>
            </a:r>
          </a:p>
          <a:p>
            <a:pPr>
              <a:lnSpc>
                <a:spcPct val="150000"/>
              </a:lnSpc>
            </a:pPr>
            <a:r>
              <a:rPr lang="en-GB" sz="2000" dirty="0"/>
              <a:t>Why is it important that your pupil understands </a:t>
            </a:r>
            <a:r>
              <a:rPr lang="en-GB" sz="2000" b="1" dirty="0"/>
              <a:t>why </a:t>
            </a:r>
            <a:r>
              <a:rPr lang="en-GB" sz="2000" dirty="0"/>
              <a:t>and </a:t>
            </a:r>
            <a:r>
              <a:rPr lang="en-GB" sz="2000" b="1" dirty="0"/>
              <a:t>how </a:t>
            </a:r>
            <a:r>
              <a:rPr lang="en-GB" sz="2000" dirty="0"/>
              <a:t>the lesson is being</a:t>
            </a:r>
            <a:r>
              <a:rPr lang="en-GB" sz="2000" b="1" dirty="0"/>
              <a:t> </a:t>
            </a:r>
            <a:r>
              <a:rPr lang="en-GB" sz="2000" b="1" dirty="0">
                <a:solidFill>
                  <a:srgbClr val="0070C0"/>
                </a:solidFill>
              </a:rPr>
              <a:t>adapted</a:t>
            </a:r>
            <a:r>
              <a:rPr lang="en-GB" sz="2000" dirty="0"/>
              <a:t>?</a:t>
            </a:r>
          </a:p>
          <a:p>
            <a:pPr>
              <a:lnSpc>
                <a:spcPct val="150000"/>
              </a:lnSpc>
            </a:pPr>
            <a:r>
              <a:rPr lang="en-GB" sz="2000" dirty="0"/>
              <a:t>Understanding that </a:t>
            </a:r>
            <a:r>
              <a:rPr lang="en-GB" sz="2000" b="1" dirty="0">
                <a:solidFill>
                  <a:srgbClr val="002060"/>
                </a:solidFill>
              </a:rPr>
              <a:t>all 3 domains </a:t>
            </a:r>
            <a:r>
              <a:rPr lang="en-GB" sz="2000" dirty="0"/>
              <a:t>are intrinsically linked, each one affects the other, helps us to know </a:t>
            </a:r>
            <a:r>
              <a:rPr lang="en-GB" sz="2000" b="1" dirty="0"/>
              <a:t>how </a:t>
            </a:r>
            <a:r>
              <a:rPr lang="en-GB" sz="2000" dirty="0"/>
              <a:t>and </a:t>
            </a:r>
            <a:r>
              <a:rPr lang="en-GB" sz="2000" b="1" dirty="0"/>
              <a:t>when</a:t>
            </a:r>
            <a:r>
              <a:rPr lang="en-GB" sz="2000" dirty="0"/>
              <a:t> to </a:t>
            </a:r>
            <a:r>
              <a:rPr lang="en-GB" sz="2000" b="1" dirty="0">
                <a:solidFill>
                  <a:srgbClr val="0070C0"/>
                </a:solidFill>
              </a:rPr>
              <a:t>adapt the lesson</a:t>
            </a: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0"/>
              </a:spcBef>
              <a:buClrTx/>
              <a:buSzTx/>
              <a:buNone/>
            </a:pPr>
            <a:r>
              <a:rPr lang="en-GB" sz="3600" b="1" dirty="0">
                <a:solidFill>
                  <a:srgbClr val="FF0000"/>
                </a:solidFill>
              </a:rPr>
              <a:t>                                      </a:t>
            </a:r>
          </a:p>
          <a:p>
            <a:pPr marL="0" indent="0">
              <a:buNone/>
            </a:pPr>
            <a:endParaRPr lang="en-GB" sz="2000" dirty="0"/>
          </a:p>
        </p:txBody>
      </p:sp>
      <p:pic>
        <p:nvPicPr>
          <p:cNvPr id="4" name="Picture 3"/>
          <p:cNvPicPr>
            <a:picLocks noChangeAspect="1"/>
          </p:cNvPicPr>
          <p:nvPr/>
        </p:nvPicPr>
        <p:blipFill>
          <a:blip r:embed="rId3"/>
          <a:srcRect/>
          <a:stretch/>
        </p:blipFill>
        <p:spPr>
          <a:xfrm>
            <a:off x="11061397" y="5727397"/>
            <a:ext cx="1130603" cy="1130603"/>
          </a:xfrm>
          <a:prstGeom prst="rect">
            <a:avLst/>
          </a:prstGeom>
        </p:spPr>
      </p:pic>
      <p:pic>
        <p:nvPicPr>
          <p:cNvPr id="21" name="Picture 20">
            <a:extLst>
              <a:ext uri="{FF2B5EF4-FFF2-40B4-BE49-F238E27FC236}">
                <a16:creationId xmlns:a16="http://schemas.microsoft.com/office/drawing/2014/main" id="{111961B4-99E3-6C4E-B3CB-01950844F9B6}"/>
              </a:ext>
            </a:extLst>
          </p:cNvPr>
          <p:cNvPicPr>
            <a:picLocks noChangeAspect="1"/>
          </p:cNvPicPr>
          <p:nvPr/>
        </p:nvPicPr>
        <p:blipFill>
          <a:blip r:embed="rId4"/>
          <a:srcRect/>
          <a:stretch/>
        </p:blipFill>
        <p:spPr>
          <a:xfrm>
            <a:off x="570752" y="5492204"/>
            <a:ext cx="1787793" cy="707090"/>
          </a:xfrm>
          <a:prstGeom prst="rect">
            <a:avLst/>
          </a:prstGeom>
        </p:spPr>
      </p:pic>
      <p:pic>
        <p:nvPicPr>
          <p:cNvPr id="6" name="Picture 5">
            <a:extLst>
              <a:ext uri="{FF2B5EF4-FFF2-40B4-BE49-F238E27FC236}">
                <a16:creationId xmlns:a16="http://schemas.microsoft.com/office/drawing/2014/main" id="{45B02D3C-897F-A308-3F6C-EE0A4F9958BD}"/>
              </a:ext>
            </a:extLst>
          </p:cNvPr>
          <p:cNvPicPr>
            <a:picLocks noChangeAspect="1"/>
          </p:cNvPicPr>
          <p:nvPr/>
        </p:nvPicPr>
        <p:blipFill>
          <a:blip r:embed="rId5"/>
          <a:srcRect t="19114" b="19114"/>
          <a:stretch/>
        </p:blipFill>
        <p:spPr>
          <a:xfrm>
            <a:off x="2783963" y="4583803"/>
            <a:ext cx="1633687" cy="1520665"/>
          </a:xfrm>
          <a:prstGeom prst="rect">
            <a:avLst/>
          </a:prstGeom>
        </p:spPr>
      </p:pic>
      <p:sp>
        <p:nvSpPr>
          <p:cNvPr id="7" name="TextBox 6">
            <a:extLst>
              <a:ext uri="{FF2B5EF4-FFF2-40B4-BE49-F238E27FC236}">
                <a16:creationId xmlns:a16="http://schemas.microsoft.com/office/drawing/2014/main" id="{E37F73CC-27C2-8998-22E2-D9D53CE6EF5B}"/>
              </a:ext>
            </a:extLst>
          </p:cNvPr>
          <p:cNvSpPr txBox="1"/>
          <p:nvPr/>
        </p:nvSpPr>
        <p:spPr>
          <a:xfrm>
            <a:off x="552806" y="1228635"/>
            <a:ext cx="6096000" cy="1200329"/>
          </a:xfrm>
          <a:prstGeom prst="rect">
            <a:avLst/>
          </a:prstGeom>
          <a:noFill/>
        </p:spPr>
        <p:txBody>
          <a:bodyPr wrap="square">
            <a:spAutoFit/>
          </a:bodyPr>
          <a:lstStyle/>
          <a:p>
            <a:r>
              <a:rPr lang="en-GB" sz="1800" b="1" u="sng" dirty="0">
                <a:solidFill>
                  <a:schemeClr val="bg1"/>
                </a:solidFill>
              </a:rPr>
              <a:t>Was The Lesson Plan </a:t>
            </a:r>
            <a:r>
              <a:rPr lang="en-GB" sz="1800" b="1" u="sng" dirty="0">
                <a:solidFill>
                  <a:srgbClr val="FF0000"/>
                </a:solidFill>
              </a:rPr>
              <a:t>Adapted </a:t>
            </a:r>
            <a:r>
              <a:rPr lang="en-GB" sz="1800" b="1" u="sng" dirty="0">
                <a:solidFill>
                  <a:schemeClr val="bg1"/>
                </a:solidFill>
              </a:rPr>
              <a:t>When</a:t>
            </a:r>
          </a:p>
          <a:p>
            <a:r>
              <a:rPr lang="en-GB" b="1" u="sng" dirty="0">
                <a:solidFill>
                  <a:schemeClr val="bg1"/>
                </a:solidFill>
              </a:rPr>
              <a:t>Appropriate To Help The Learner </a:t>
            </a:r>
          </a:p>
          <a:p>
            <a:r>
              <a:rPr lang="en-GB" b="1" u="sng" dirty="0">
                <a:solidFill>
                  <a:schemeClr val="bg1"/>
                </a:solidFill>
              </a:rPr>
              <a:t>Work </a:t>
            </a:r>
            <a:r>
              <a:rPr lang="en-GB" sz="1800" b="1" u="sng" dirty="0">
                <a:solidFill>
                  <a:schemeClr val="bg1"/>
                </a:solidFill>
              </a:rPr>
              <a:t>Towards Their </a:t>
            </a:r>
            <a:r>
              <a:rPr lang="en-GB" sz="1800" b="1" u="sng" dirty="0">
                <a:solidFill>
                  <a:srgbClr val="FF0000"/>
                </a:solidFill>
              </a:rPr>
              <a:t>Goal</a:t>
            </a:r>
          </a:p>
          <a:p>
            <a:endParaRPr lang="en-GB" dirty="0"/>
          </a:p>
        </p:txBody>
      </p:sp>
    </p:spTree>
    <p:extLst>
      <p:ext uri="{BB962C8B-B14F-4D97-AF65-F5344CB8AC3E}">
        <p14:creationId xmlns:p14="http://schemas.microsoft.com/office/powerpoint/2010/main" val="247948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18402" y="1529948"/>
            <a:ext cx="4071786" cy="4596794"/>
          </a:xfrm>
        </p:spPr>
        <p:txBody>
          <a:bodyPr anchor="ctr">
            <a:normAutofit/>
          </a:bodyPr>
          <a:lstStyle/>
          <a:p>
            <a:r>
              <a:rPr lang="en-GB" sz="3200" dirty="0">
                <a:solidFill>
                  <a:srgbClr val="EBEBEB"/>
                </a:solidFill>
              </a:rPr>
              <a:t>THE GROW MODEL</a:t>
            </a:r>
            <a:br>
              <a:rPr lang="en-GB" sz="3200" dirty="0">
                <a:solidFill>
                  <a:srgbClr val="EBEBEB"/>
                </a:solidFill>
              </a:rPr>
            </a:br>
            <a:r>
              <a:rPr lang="en-GB" sz="3200" dirty="0">
                <a:solidFill>
                  <a:srgbClr val="EBEBEB"/>
                </a:solidFill>
              </a:rPr>
              <a:t>FOR </a:t>
            </a:r>
            <a:br>
              <a:rPr lang="en-GB" sz="3200" dirty="0">
                <a:solidFill>
                  <a:srgbClr val="EBEBEB"/>
                </a:solidFill>
              </a:rPr>
            </a:br>
            <a:r>
              <a:rPr lang="en-GB" sz="3200" dirty="0">
                <a:solidFill>
                  <a:srgbClr val="EBEBEB"/>
                </a:solidFill>
              </a:rPr>
              <a:t>LESSON PLANNING</a:t>
            </a:r>
          </a:p>
        </p:txBody>
      </p:sp>
      <p:sp>
        <p:nvSpPr>
          <p:cNvPr id="3" name="Content Placeholder 2"/>
          <p:cNvSpPr>
            <a:spLocks noGrp="1"/>
          </p:cNvSpPr>
          <p:nvPr>
            <p:ph idx="1"/>
          </p:nvPr>
        </p:nvSpPr>
        <p:spPr>
          <a:xfrm>
            <a:off x="4986782" y="87610"/>
            <a:ext cx="7060216" cy="6857999"/>
          </a:xfrm>
        </p:spPr>
        <p:txBody>
          <a:bodyPr anchor="ctr">
            <a:normAutofit/>
          </a:bodyPr>
          <a:lstStyle/>
          <a:p>
            <a:pPr>
              <a:lnSpc>
                <a:spcPct val="150000"/>
              </a:lnSpc>
            </a:pPr>
            <a:r>
              <a:rPr lang="en-GB" sz="2000" b="1" dirty="0">
                <a:latin typeface="+mj-lt"/>
              </a:rPr>
              <a:t>Goal</a:t>
            </a:r>
            <a:r>
              <a:rPr lang="en-GB" sz="2000" dirty="0">
                <a:latin typeface="+mj-lt"/>
              </a:rPr>
              <a:t> – Specific (</a:t>
            </a:r>
            <a:r>
              <a:rPr lang="en-GB" sz="2000" b="1" dirty="0">
                <a:solidFill>
                  <a:srgbClr val="00B050"/>
                </a:solidFill>
                <a:latin typeface="+mj-lt"/>
              </a:rPr>
              <a:t>Psychomotor</a:t>
            </a:r>
            <a:r>
              <a:rPr lang="en-GB" sz="2000" dirty="0">
                <a:latin typeface="+mj-lt"/>
              </a:rPr>
              <a:t>, </a:t>
            </a:r>
            <a:r>
              <a:rPr lang="en-GB" sz="2000" b="1" dirty="0">
                <a:solidFill>
                  <a:schemeClr val="accent3">
                    <a:lumMod val="75000"/>
                  </a:schemeClr>
                </a:solidFill>
                <a:latin typeface="+mj-lt"/>
              </a:rPr>
              <a:t>Cognitive, </a:t>
            </a:r>
            <a:r>
              <a:rPr lang="en-GB" sz="2000" b="1" dirty="0">
                <a:solidFill>
                  <a:srgbClr val="FF0000"/>
                </a:solidFill>
                <a:latin typeface="+mj-lt"/>
              </a:rPr>
              <a:t>Affective</a:t>
            </a:r>
            <a:r>
              <a:rPr lang="en-GB" sz="2000" dirty="0">
                <a:latin typeface="+mj-lt"/>
              </a:rPr>
              <a:t>) </a:t>
            </a:r>
            <a:r>
              <a:rPr lang="en-GB" sz="2000" dirty="0">
                <a:solidFill>
                  <a:srgbClr val="0070C0"/>
                </a:solidFill>
                <a:latin typeface="+mj-lt"/>
              </a:rPr>
              <a:t>Links to 1</a:t>
            </a:r>
            <a:r>
              <a:rPr lang="en-GB" sz="2000" baseline="30000" dirty="0">
                <a:solidFill>
                  <a:srgbClr val="0070C0"/>
                </a:solidFill>
                <a:latin typeface="+mj-lt"/>
              </a:rPr>
              <a:t>st</a:t>
            </a:r>
            <a:r>
              <a:rPr lang="en-GB" sz="2000" dirty="0">
                <a:solidFill>
                  <a:srgbClr val="0070C0"/>
                </a:solidFill>
                <a:latin typeface="+mj-lt"/>
              </a:rPr>
              <a:t> competence on SC1 (Learning goals). </a:t>
            </a:r>
            <a:r>
              <a:rPr lang="en-GB" sz="2000" b="1" dirty="0">
                <a:latin typeface="+mj-lt"/>
              </a:rPr>
              <a:t>(Evaluation)</a:t>
            </a:r>
          </a:p>
          <a:p>
            <a:pPr>
              <a:lnSpc>
                <a:spcPct val="150000"/>
              </a:lnSpc>
            </a:pPr>
            <a:r>
              <a:rPr lang="en-GB" sz="2000" b="1" dirty="0"/>
              <a:t>Reality</a:t>
            </a:r>
            <a:r>
              <a:rPr lang="en-GB" sz="2000" dirty="0"/>
              <a:t> – What experience do they have? </a:t>
            </a:r>
            <a:r>
              <a:rPr lang="en-GB" sz="2000" dirty="0">
                <a:solidFill>
                  <a:srgbClr val="0070C0"/>
                </a:solidFill>
              </a:rPr>
              <a:t>Links to 2</a:t>
            </a:r>
            <a:r>
              <a:rPr lang="en-GB" sz="2000" baseline="30000" dirty="0">
                <a:solidFill>
                  <a:srgbClr val="0070C0"/>
                </a:solidFill>
              </a:rPr>
              <a:t>nd</a:t>
            </a:r>
            <a:r>
              <a:rPr lang="en-GB" sz="2000" dirty="0">
                <a:solidFill>
                  <a:srgbClr val="0070C0"/>
                </a:solidFill>
              </a:rPr>
              <a:t> competence (Structure of lesson) </a:t>
            </a:r>
            <a:r>
              <a:rPr lang="en-GB" sz="2000" b="1" dirty="0"/>
              <a:t>(Self-Evaluation)	</a:t>
            </a:r>
            <a:endParaRPr lang="en-GB" sz="2000" dirty="0">
              <a:latin typeface="+mj-lt"/>
            </a:endParaRPr>
          </a:p>
          <a:p>
            <a:pPr>
              <a:lnSpc>
                <a:spcPct val="150000"/>
              </a:lnSpc>
            </a:pPr>
            <a:r>
              <a:rPr lang="en-GB" sz="2000" b="1" dirty="0">
                <a:latin typeface="+mj-lt"/>
                <a:ea typeface="Calibri" panose="020F0502020204030204" pitchFamily="34" charset="0"/>
                <a:cs typeface="Times New Roman" panose="02020603050405020304" pitchFamily="18" charset="0"/>
              </a:rPr>
              <a:t> </a:t>
            </a:r>
            <a:r>
              <a:rPr lang="en-GB" sz="2000" b="1" dirty="0">
                <a:ea typeface="Calibri" panose="020F0502020204030204" pitchFamily="34" charset="0"/>
                <a:cs typeface="Times New Roman" panose="02020603050405020304" pitchFamily="18" charset="0"/>
              </a:rPr>
              <a:t>Options</a:t>
            </a:r>
            <a:r>
              <a:rPr lang="en-GB" sz="2000" dirty="0">
                <a:ea typeface="Calibri" panose="020F0502020204030204" pitchFamily="34" charset="0"/>
                <a:cs typeface="Times New Roman" panose="02020603050405020304" pitchFamily="18" charset="0"/>
              </a:rPr>
              <a:t> – How will you develop, what platforms? </a:t>
            </a:r>
            <a:r>
              <a:rPr lang="en-GB" sz="2000" dirty="0">
                <a:solidFill>
                  <a:srgbClr val="0070C0"/>
                </a:solidFill>
                <a:ea typeface="Calibri" panose="020F0502020204030204" pitchFamily="34" charset="0"/>
                <a:cs typeface="Times New Roman" panose="02020603050405020304" pitchFamily="18" charset="0"/>
              </a:rPr>
              <a:t>Links to 3</a:t>
            </a:r>
            <a:r>
              <a:rPr lang="en-GB" sz="2000" baseline="30000" dirty="0">
                <a:solidFill>
                  <a:srgbClr val="0070C0"/>
                </a:solidFill>
                <a:ea typeface="Calibri" panose="020F0502020204030204" pitchFamily="34" charset="0"/>
                <a:cs typeface="Times New Roman" panose="02020603050405020304" pitchFamily="18" charset="0"/>
              </a:rPr>
              <a:t>rd</a:t>
            </a:r>
            <a:r>
              <a:rPr lang="en-GB" sz="2000" dirty="0">
                <a:solidFill>
                  <a:srgbClr val="0070C0"/>
                </a:solidFill>
                <a:ea typeface="Calibri" panose="020F0502020204030204" pitchFamily="34" charset="0"/>
                <a:cs typeface="Times New Roman" panose="02020603050405020304" pitchFamily="18" charset="0"/>
              </a:rPr>
              <a:t> competence (Practice areas)</a:t>
            </a:r>
            <a:r>
              <a:rPr lang="en-GB" sz="2000" b="1" dirty="0">
                <a:solidFill>
                  <a:srgbClr val="0070C0"/>
                </a:solidFill>
                <a:ea typeface="Calibri" panose="020F0502020204030204" pitchFamily="34" charset="0"/>
                <a:cs typeface="Times New Roman" panose="02020603050405020304" pitchFamily="18" charset="0"/>
              </a:rPr>
              <a:t> </a:t>
            </a:r>
            <a:r>
              <a:rPr lang="en-GB" sz="2000" b="1" dirty="0">
                <a:ea typeface="Calibri" panose="020F0502020204030204" pitchFamily="34" charset="0"/>
                <a:cs typeface="Times New Roman" panose="02020603050405020304" pitchFamily="18" charset="0"/>
              </a:rPr>
              <a:t>(Responsibility)  </a:t>
            </a:r>
            <a:r>
              <a:rPr lang="en-GB" sz="2000" b="1" dirty="0">
                <a:latin typeface="+mj-lt"/>
                <a:ea typeface="Calibri" panose="020F0502020204030204" pitchFamily="34" charset="0"/>
                <a:cs typeface="Times New Roman" panose="02020603050405020304" pitchFamily="18" charset="0"/>
              </a:rPr>
              <a:t>                              </a:t>
            </a:r>
          </a:p>
          <a:p>
            <a:pPr>
              <a:lnSpc>
                <a:spcPct val="150000"/>
              </a:lnSpc>
            </a:pPr>
            <a:r>
              <a:rPr lang="en-GB" sz="2000" b="1" dirty="0">
                <a:latin typeface="+mj-lt"/>
              </a:rPr>
              <a:t>Way Forward </a:t>
            </a:r>
            <a:r>
              <a:rPr lang="en-GB" sz="2000" dirty="0">
                <a:latin typeface="+mj-lt"/>
              </a:rPr>
              <a:t>– How will this work, what help might you 	need ?</a:t>
            </a:r>
            <a:r>
              <a:rPr lang="en-GB" sz="2000" dirty="0">
                <a:solidFill>
                  <a:srgbClr val="00B050"/>
                </a:solidFill>
                <a:latin typeface="+mj-lt"/>
              </a:rPr>
              <a:t> </a:t>
            </a:r>
            <a:r>
              <a:rPr lang="en-GB" sz="2000" dirty="0">
                <a:solidFill>
                  <a:srgbClr val="0070C0"/>
                </a:solidFill>
                <a:latin typeface="+mj-lt"/>
              </a:rPr>
              <a:t>Links to 5</a:t>
            </a:r>
            <a:r>
              <a:rPr lang="en-GB" sz="2000" baseline="30000" dirty="0">
                <a:solidFill>
                  <a:srgbClr val="0070C0"/>
                </a:solidFill>
                <a:latin typeface="+mj-lt"/>
              </a:rPr>
              <a:t>th</a:t>
            </a:r>
            <a:r>
              <a:rPr lang="en-GB" sz="2000" dirty="0">
                <a:solidFill>
                  <a:srgbClr val="0070C0"/>
                </a:solidFill>
                <a:latin typeface="+mj-lt"/>
              </a:rPr>
              <a:t> competence               (Dividing Responsibilities) </a:t>
            </a:r>
            <a:r>
              <a:rPr lang="en-GB" sz="2000" b="1" dirty="0">
                <a:latin typeface="+mj-lt"/>
              </a:rPr>
              <a:t>(Responsibility)</a:t>
            </a:r>
          </a:p>
        </p:txBody>
      </p:sp>
      <p:pic>
        <p:nvPicPr>
          <p:cNvPr id="4" name="Picture 3"/>
          <p:cNvPicPr>
            <a:picLocks noChangeAspect="1"/>
          </p:cNvPicPr>
          <p:nvPr/>
        </p:nvPicPr>
        <p:blipFill>
          <a:blip r:embed="rId3"/>
          <a:srcRect/>
          <a:stretch/>
        </p:blipFill>
        <p:spPr>
          <a:xfrm>
            <a:off x="11319028" y="5918666"/>
            <a:ext cx="851723" cy="851723"/>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903A2D3B-26EA-4320-963E-ECB3A87A2448}"/>
              </a:ext>
            </a:extLst>
          </p:cNvPr>
          <p:cNvPicPr>
            <a:picLocks noChangeAspect="1"/>
          </p:cNvPicPr>
          <p:nvPr/>
        </p:nvPicPr>
        <p:blipFill>
          <a:blip r:embed="rId4"/>
          <a:stretch>
            <a:fillRect/>
          </a:stretch>
        </p:blipFill>
        <p:spPr>
          <a:xfrm>
            <a:off x="747888" y="1199696"/>
            <a:ext cx="3741240" cy="1467304"/>
          </a:xfrm>
          <a:prstGeom prst="rect">
            <a:avLst/>
          </a:prstGeom>
        </p:spPr>
      </p:pic>
      <p:pic>
        <p:nvPicPr>
          <p:cNvPr id="21" name="Picture 20">
            <a:extLst>
              <a:ext uri="{FF2B5EF4-FFF2-40B4-BE49-F238E27FC236}">
                <a16:creationId xmlns:a16="http://schemas.microsoft.com/office/drawing/2014/main" id="{BF3E444A-5A2F-11E1-118E-42C5CF575687}"/>
              </a:ext>
            </a:extLst>
          </p:cNvPr>
          <p:cNvPicPr>
            <a:picLocks noChangeAspect="1"/>
          </p:cNvPicPr>
          <p:nvPr/>
        </p:nvPicPr>
        <p:blipFill>
          <a:blip r:embed="rId5"/>
          <a:srcRect/>
          <a:stretch/>
        </p:blipFill>
        <p:spPr>
          <a:xfrm>
            <a:off x="570752" y="5492204"/>
            <a:ext cx="1787793" cy="707090"/>
          </a:xfrm>
          <a:prstGeom prst="rect">
            <a:avLst/>
          </a:prstGeom>
        </p:spPr>
      </p:pic>
      <p:sp>
        <p:nvSpPr>
          <p:cNvPr id="7" name="TextBox 6">
            <a:extLst>
              <a:ext uri="{FF2B5EF4-FFF2-40B4-BE49-F238E27FC236}">
                <a16:creationId xmlns:a16="http://schemas.microsoft.com/office/drawing/2014/main" id="{720E8A8E-656A-3682-73F9-BBEC2B01683B}"/>
              </a:ext>
            </a:extLst>
          </p:cNvPr>
          <p:cNvSpPr txBox="1"/>
          <p:nvPr/>
        </p:nvSpPr>
        <p:spPr>
          <a:xfrm>
            <a:off x="10478642" y="6045781"/>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3" charset="2"/>
              <a:buNone/>
              <a:tabLst/>
              <a:defRPr/>
            </a:pPr>
            <a:r>
              <a:rPr kumimoji="0" lang="en-GB" sz="3600" b="1" i="0" u="none" strike="noStrike" kern="1200" cap="none" spc="0" normalizeH="0" baseline="0" noProof="0" dirty="0">
                <a:ln>
                  <a:noFill/>
                </a:ln>
                <a:solidFill>
                  <a:srgbClr val="FF0000"/>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5703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523052"/>
            <a:ext cx="4071786" cy="4596794"/>
          </a:xfrm>
        </p:spPr>
        <p:txBody>
          <a:bodyPr anchor="ctr">
            <a:normAutofit/>
          </a:bodyPr>
          <a:lstStyle/>
          <a:p>
            <a:r>
              <a:rPr lang="en-GB" sz="3200" dirty="0">
                <a:solidFill>
                  <a:srgbClr val="EBEBEB"/>
                </a:solidFill>
              </a:rPr>
              <a:t>GROW MODEL</a:t>
            </a:r>
            <a:br>
              <a:rPr lang="en-GB" sz="3200" dirty="0">
                <a:solidFill>
                  <a:srgbClr val="EBEBEB"/>
                </a:solidFill>
              </a:rPr>
            </a:br>
            <a:br>
              <a:rPr lang="en-GB" sz="3200" dirty="0">
                <a:solidFill>
                  <a:srgbClr val="EBEBEB"/>
                </a:solidFill>
              </a:rPr>
            </a:br>
            <a:r>
              <a:rPr lang="en-GB" sz="3200">
                <a:solidFill>
                  <a:srgbClr val="EBEBEB"/>
                </a:solidFill>
              </a:rPr>
              <a:t>GROUP EXERCISE</a:t>
            </a:r>
            <a:endParaRPr lang="en-GB" sz="3200" dirty="0">
              <a:solidFill>
                <a:srgbClr val="EBEBEB"/>
              </a:solidFill>
            </a:endParaRPr>
          </a:p>
        </p:txBody>
      </p:sp>
      <p:sp>
        <p:nvSpPr>
          <p:cNvPr id="3" name="Content Placeholder 2"/>
          <p:cNvSpPr>
            <a:spLocks noGrp="1"/>
          </p:cNvSpPr>
          <p:nvPr>
            <p:ph idx="1"/>
          </p:nvPr>
        </p:nvSpPr>
        <p:spPr>
          <a:xfrm>
            <a:off x="4925955" y="402164"/>
            <a:ext cx="7211733" cy="6857999"/>
          </a:xfrm>
        </p:spPr>
        <p:txBody>
          <a:bodyPr anchor="ctr">
            <a:normAutofit/>
          </a:bodyPr>
          <a:lstStyle/>
          <a:p>
            <a:pPr>
              <a:lnSpc>
                <a:spcPct val="150000"/>
              </a:lnSpc>
            </a:pPr>
            <a:r>
              <a:rPr lang="en-GB" sz="2000" b="1" dirty="0">
                <a:solidFill>
                  <a:srgbClr val="00B050"/>
                </a:solidFill>
              </a:rPr>
              <a:t>Coach</a:t>
            </a:r>
            <a:r>
              <a:rPr lang="en-GB" sz="2000" dirty="0"/>
              <a:t> to use </a:t>
            </a:r>
            <a:r>
              <a:rPr lang="en-GB" sz="2000" dirty="0">
                <a:solidFill>
                  <a:srgbClr val="0070C0"/>
                </a:solidFill>
              </a:rPr>
              <a:t>GROW model </a:t>
            </a:r>
            <a:r>
              <a:rPr lang="en-GB" sz="2000" dirty="0"/>
              <a:t>to hold discussion with pupil at start of lesson to set up the </a:t>
            </a:r>
            <a:r>
              <a:rPr lang="en-GB" sz="2000" b="1" dirty="0"/>
              <a:t>Goal for the session </a:t>
            </a:r>
            <a:r>
              <a:rPr lang="en-GB" sz="2000" dirty="0"/>
              <a:t>and </a:t>
            </a:r>
            <a:r>
              <a:rPr lang="en-GB" sz="2000" b="1" dirty="0"/>
              <a:t>structure of the lesson</a:t>
            </a:r>
            <a:r>
              <a:rPr lang="en-GB" sz="2000" dirty="0"/>
              <a:t>. </a:t>
            </a:r>
          </a:p>
          <a:p>
            <a:pPr>
              <a:lnSpc>
                <a:spcPct val="150000"/>
              </a:lnSpc>
            </a:pPr>
            <a:r>
              <a:rPr lang="en-GB" sz="2000" b="1" dirty="0" err="1">
                <a:solidFill>
                  <a:schemeClr val="accent3">
                    <a:lumMod val="75000"/>
                  </a:schemeClr>
                </a:solidFill>
              </a:rPr>
              <a:t>Coachee</a:t>
            </a:r>
            <a:r>
              <a:rPr lang="en-GB" sz="2000" dirty="0">
                <a:solidFill>
                  <a:schemeClr val="accent3">
                    <a:lumMod val="75000"/>
                  </a:schemeClr>
                </a:solidFill>
              </a:rPr>
              <a:t> </a:t>
            </a:r>
            <a:r>
              <a:rPr lang="en-GB" sz="2000" dirty="0"/>
              <a:t>come to the front and get your aims and objectives from us. </a:t>
            </a:r>
            <a:r>
              <a:rPr lang="en-GB" sz="2000" b="1" dirty="0"/>
              <a:t>Be nice </a:t>
            </a:r>
            <a:r>
              <a:rPr lang="en-GB" sz="2000" dirty="0"/>
              <a:t>to the coach, do</a:t>
            </a:r>
            <a:r>
              <a:rPr lang="en-GB" sz="2000" dirty="0">
                <a:solidFill>
                  <a:srgbClr val="FF0000"/>
                </a:solidFill>
              </a:rPr>
              <a:t> </a:t>
            </a:r>
            <a:r>
              <a:rPr lang="en-GB" sz="2000" b="1" dirty="0">
                <a:solidFill>
                  <a:srgbClr val="FF0000"/>
                </a:solidFill>
              </a:rPr>
              <a:t>not </a:t>
            </a:r>
            <a:r>
              <a:rPr lang="en-GB" sz="2000" dirty="0"/>
              <a:t>role play your </a:t>
            </a:r>
            <a:r>
              <a:rPr lang="en-GB" sz="2000" b="1" dirty="0"/>
              <a:t>most difficult pupil</a:t>
            </a:r>
            <a:r>
              <a:rPr lang="en-GB" sz="2000" dirty="0"/>
              <a:t>. </a:t>
            </a:r>
          </a:p>
          <a:p>
            <a:pPr>
              <a:lnSpc>
                <a:spcPct val="150000"/>
              </a:lnSpc>
            </a:pPr>
            <a:r>
              <a:rPr lang="en-GB" sz="2000" b="1" dirty="0">
                <a:solidFill>
                  <a:srgbClr val="FF0000"/>
                </a:solidFill>
              </a:rPr>
              <a:t>Observer </a:t>
            </a:r>
            <a:r>
              <a:rPr lang="en-GB" sz="2000" dirty="0"/>
              <a:t>observe how the coach uses </a:t>
            </a:r>
            <a:r>
              <a:rPr lang="en-GB" sz="2000" b="1" dirty="0">
                <a:solidFill>
                  <a:srgbClr val="0070C0"/>
                </a:solidFill>
              </a:rPr>
              <a:t>GROW</a:t>
            </a:r>
            <a:r>
              <a:rPr lang="en-GB" sz="2000" dirty="0"/>
              <a:t> and where the </a:t>
            </a:r>
            <a:r>
              <a:rPr lang="en-GB" sz="2000" b="1" dirty="0"/>
              <a:t>feedback</a:t>
            </a:r>
            <a:r>
              <a:rPr lang="en-GB" sz="2000" dirty="0"/>
              <a:t> is coming from. </a:t>
            </a:r>
            <a:r>
              <a:rPr lang="en-GB" sz="2000" b="1" dirty="0"/>
              <a:t>Who</a:t>
            </a:r>
            <a:r>
              <a:rPr lang="en-GB" sz="2000" dirty="0"/>
              <a:t> is providing the </a:t>
            </a:r>
            <a:r>
              <a:rPr lang="en-GB" sz="2000" b="1" dirty="0"/>
              <a:t>input</a:t>
            </a:r>
            <a:r>
              <a:rPr lang="en-GB" sz="2000" dirty="0"/>
              <a:t>? Where are the </a:t>
            </a:r>
            <a:r>
              <a:rPr lang="en-GB" sz="2000" b="1" dirty="0">
                <a:solidFill>
                  <a:srgbClr val="0070C0"/>
                </a:solidFill>
              </a:rPr>
              <a:t>options</a:t>
            </a:r>
            <a:r>
              <a:rPr lang="en-GB" sz="2000" dirty="0"/>
              <a:t> and </a:t>
            </a:r>
            <a:r>
              <a:rPr lang="en-GB" sz="2000" b="1" dirty="0">
                <a:solidFill>
                  <a:srgbClr val="0070C0"/>
                </a:solidFill>
              </a:rPr>
              <a:t>way forward</a:t>
            </a:r>
            <a:r>
              <a:rPr lang="en-GB" sz="2000" dirty="0">
                <a:solidFill>
                  <a:srgbClr val="0070C0"/>
                </a:solidFill>
              </a:rPr>
              <a:t> </a:t>
            </a:r>
            <a:r>
              <a:rPr lang="en-GB" sz="2000" dirty="0"/>
              <a:t>coming from. Was the </a:t>
            </a:r>
            <a:r>
              <a:rPr lang="en-GB" sz="2000" b="1" dirty="0">
                <a:solidFill>
                  <a:srgbClr val="0070C0"/>
                </a:solidFill>
              </a:rPr>
              <a:t>reality</a:t>
            </a:r>
            <a:r>
              <a:rPr lang="en-GB" sz="2000" dirty="0">
                <a:solidFill>
                  <a:srgbClr val="0070C0"/>
                </a:solidFill>
              </a:rPr>
              <a:t> </a:t>
            </a:r>
            <a:r>
              <a:rPr lang="en-GB" sz="2000" dirty="0"/>
              <a:t>discussed?</a:t>
            </a:r>
          </a:p>
          <a:p>
            <a:endParaRPr lang="en-GB" sz="1600" b="1" dirty="0">
              <a:latin typeface="+mj-lt"/>
            </a:endParaRPr>
          </a:p>
        </p:txBody>
      </p:sp>
      <p:pic>
        <p:nvPicPr>
          <p:cNvPr id="4" name="Picture 3"/>
          <p:cNvPicPr>
            <a:picLocks noChangeAspect="1"/>
          </p:cNvPicPr>
          <p:nvPr/>
        </p:nvPicPr>
        <p:blipFill>
          <a:blip r:embed="rId3"/>
          <a:srcRect/>
          <a:stretch/>
        </p:blipFill>
        <p:spPr>
          <a:xfrm>
            <a:off x="11180152" y="5779790"/>
            <a:ext cx="990600" cy="990600"/>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903A2D3B-26EA-4320-963E-ECB3A87A2448}"/>
              </a:ext>
            </a:extLst>
          </p:cNvPr>
          <p:cNvPicPr>
            <a:picLocks noChangeAspect="1"/>
          </p:cNvPicPr>
          <p:nvPr/>
        </p:nvPicPr>
        <p:blipFill>
          <a:blip r:embed="rId4"/>
          <a:stretch>
            <a:fillRect/>
          </a:stretch>
        </p:blipFill>
        <p:spPr>
          <a:xfrm>
            <a:off x="717675" y="1255396"/>
            <a:ext cx="3691497" cy="1408049"/>
          </a:xfrm>
          <a:prstGeom prst="rect">
            <a:avLst/>
          </a:prstGeom>
        </p:spPr>
      </p:pic>
      <p:pic>
        <p:nvPicPr>
          <p:cNvPr id="21" name="Picture 20">
            <a:extLst>
              <a:ext uri="{FF2B5EF4-FFF2-40B4-BE49-F238E27FC236}">
                <a16:creationId xmlns:a16="http://schemas.microsoft.com/office/drawing/2014/main" id="{D836C705-0988-4877-1977-7503165D3A68}"/>
              </a:ext>
            </a:extLst>
          </p:cNvPr>
          <p:cNvPicPr>
            <a:picLocks noChangeAspect="1"/>
          </p:cNvPicPr>
          <p:nvPr/>
        </p:nvPicPr>
        <p:blipFill>
          <a:blip r:embed="rId5"/>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47D876A9-BC5A-43EE-9C87-4E3EEAA957DE}"/>
              </a:ext>
            </a:extLst>
          </p:cNvPr>
          <p:cNvPicPr>
            <a:picLocks noChangeAspect="1"/>
          </p:cNvPicPr>
          <p:nvPr/>
        </p:nvPicPr>
        <p:blipFill rotWithShape="1">
          <a:blip r:embed="rId6"/>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11883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683505" y="1902846"/>
            <a:ext cx="4071786" cy="4596794"/>
          </a:xfrm>
        </p:spPr>
        <p:txBody>
          <a:bodyPr anchor="ctr">
            <a:normAutofit/>
          </a:bodyPr>
          <a:lstStyle/>
          <a:p>
            <a:r>
              <a:rPr lang="en-GB" sz="3200" dirty="0">
                <a:solidFill>
                  <a:srgbClr val="EBEBEB"/>
                </a:solidFill>
              </a:rPr>
              <a:t>RGOW </a:t>
            </a:r>
            <a:br>
              <a:rPr lang="en-GB" sz="3200" dirty="0">
                <a:solidFill>
                  <a:srgbClr val="EBEBEB"/>
                </a:solidFill>
              </a:rPr>
            </a:br>
            <a:r>
              <a:rPr lang="en-GB" sz="3200" dirty="0">
                <a:solidFill>
                  <a:srgbClr val="EBEBEB"/>
                </a:solidFill>
              </a:rPr>
              <a:t>FOR ADAPTING THE LESSON</a:t>
            </a:r>
          </a:p>
        </p:txBody>
      </p:sp>
      <p:sp>
        <p:nvSpPr>
          <p:cNvPr id="3" name="Content Placeholder 2"/>
          <p:cNvSpPr>
            <a:spLocks noGrp="1"/>
          </p:cNvSpPr>
          <p:nvPr>
            <p:ph idx="1"/>
          </p:nvPr>
        </p:nvSpPr>
        <p:spPr>
          <a:xfrm>
            <a:off x="5003296" y="87610"/>
            <a:ext cx="6818244" cy="6857999"/>
          </a:xfrm>
        </p:spPr>
        <p:txBody>
          <a:bodyPr anchor="ctr">
            <a:normAutofit/>
          </a:bodyPr>
          <a:lstStyle/>
          <a:p>
            <a:r>
              <a:rPr lang="en-GB" sz="2000" b="1" dirty="0"/>
              <a:t>Reality </a:t>
            </a:r>
            <a:r>
              <a:rPr lang="en-GB" sz="2000" dirty="0"/>
              <a:t>– What was the experience (</a:t>
            </a:r>
            <a:r>
              <a:rPr lang="en-GB" sz="2000" dirty="0">
                <a:solidFill>
                  <a:srgbClr val="00B050"/>
                </a:solidFill>
              </a:rPr>
              <a:t>good</a:t>
            </a:r>
            <a:r>
              <a:rPr lang="en-GB" sz="2000" dirty="0"/>
              <a:t>/</a:t>
            </a:r>
            <a:r>
              <a:rPr lang="en-GB" sz="2000" dirty="0">
                <a:solidFill>
                  <a:srgbClr val="C00000"/>
                </a:solidFill>
              </a:rPr>
              <a:t>bad</a:t>
            </a:r>
            <a:r>
              <a:rPr lang="en-GB" sz="2000" dirty="0"/>
              <a:t>) What were the </a:t>
            </a:r>
            <a:r>
              <a:rPr lang="en-GB" sz="2000" b="1" dirty="0">
                <a:solidFill>
                  <a:srgbClr val="C00000"/>
                </a:solidFill>
              </a:rPr>
              <a:t>risks ?</a:t>
            </a:r>
            <a:endParaRPr lang="en-GB" sz="2000" b="1" dirty="0">
              <a:solidFill>
                <a:srgbClr val="C00000"/>
              </a:solidFill>
              <a:latin typeface="+mj-lt"/>
            </a:endParaRPr>
          </a:p>
          <a:p>
            <a:r>
              <a:rPr lang="en-GB" sz="2000" b="1" dirty="0">
                <a:latin typeface="+mj-lt"/>
              </a:rPr>
              <a:t>Goal – </a:t>
            </a:r>
            <a:r>
              <a:rPr lang="en-GB" sz="2000" dirty="0">
                <a:latin typeface="+mj-lt"/>
              </a:rPr>
              <a:t>Based on the new </a:t>
            </a:r>
            <a:r>
              <a:rPr lang="en-GB" sz="2000" dirty="0">
                <a:solidFill>
                  <a:srgbClr val="0070C0"/>
                </a:solidFill>
                <a:latin typeface="+mj-lt"/>
              </a:rPr>
              <a:t>reality</a:t>
            </a:r>
            <a:r>
              <a:rPr lang="en-GB" sz="2000" dirty="0">
                <a:latin typeface="+mj-lt"/>
              </a:rPr>
              <a:t> what do you want to develop</a:t>
            </a:r>
            <a:endParaRPr lang="en-GB" sz="2000" b="1" dirty="0">
              <a:latin typeface="+mj-lt"/>
            </a:endParaRPr>
          </a:p>
          <a:p>
            <a:r>
              <a:rPr lang="en-GB" sz="2000" b="1" dirty="0">
                <a:latin typeface="+mj-lt"/>
              </a:rPr>
              <a:t>Options – </a:t>
            </a:r>
            <a:r>
              <a:rPr lang="en-GB" sz="2000" dirty="0">
                <a:latin typeface="+mj-lt"/>
              </a:rPr>
              <a:t>How are you going to </a:t>
            </a:r>
            <a:r>
              <a:rPr lang="en-GB" sz="2000" b="1" dirty="0">
                <a:latin typeface="+mj-lt"/>
              </a:rPr>
              <a:t>improve this</a:t>
            </a:r>
            <a:r>
              <a:rPr lang="en-GB" sz="2000" dirty="0">
                <a:latin typeface="+mj-lt"/>
              </a:rPr>
              <a:t>, make this </a:t>
            </a:r>
            <a:r>
              <a:rPr lang="en-GB" sz="2000" b="1" dirty="0">
                <a:solidFill>
                  <a:srgbClr val="00B050"/>
                </a:solidFill>
                <a:latin typeface="+mj-lt"/>
              </a:rPr>
              <a:t>safer </a:t>
            </a:r>
            <a:r>
              <a:rPr lang="en-GB" sz="2000" b="1" dirty="0">
                <a:latin typeface="+mj-lt"/>
              </a:rPr>
              <a:t>?</a:t>
            </a:r>
          </a:p>
          <a:p>
            <a:r>
              <a:rPr lang="en-GB" sz="2000" b="1" dirty="0">
                <a:latin typeface="+mj-lt"/>
              </a:rPr>
              <a:t>Way Forward </a:t>
            </a:r>
            <a:r>
              <a:rPr lang="en-GB" sz="2000" dirty="0">
                <a:latin typeface="+mj-lt"/>
              </a:rPr>
              <a:t>– How are you going to </a:t>
            </a:r>
            <a:r>
              <a:rPr lang="en-GB" sz="2000" b="1" dirty="0">
                <a:latin typeface="+mj-lt"/>
              </a:rPr>
              <a:t>develop</a:t>
            </a:r>
            <a:r>
              <a:rPr lang="en-GB" sz="2000" dirty="0">
                <a:latin typeface="+mj-lt"/>
              </a:rPr>
              <a:t> this, Will you need </a:t>
            </a:r>
            <a:r>
              <a:rPr lang="en-GB" sz="2000" b="1" dirty="0">
                <a:latin typeface="+mj-lt"/>
              </a:rPr>
              <a:t>help</a:t>
            </a:r>
            <a:r>
              <a:rPr lang="en-GB" sz="2000" dirty="0">
                <a:latin typeface="+mj-lt"/>
              </a:rPr>
              <a:t>? How will this new way make it </a:t>
            </a:r>
            <a:r>
              <a:rPr lang="en-GB" sz="2000" b="1" dirty="0">
                <a:solidFill>
                  <a:srgbClr val="00B050"/>
                </a:solidFill>
                <a:latin typeface="+mj-lt"/>
              </a:rPr>
              <a:t>safer </a:t>
            </a:r>
            <a:r>
              <a:rPr lang="en-GB" sz="2000" dirty="0">
                <a:latin typeface="+mj-lt"/>
              </a:rPr>
              <a:t>?</a:t>
            </a:r>
          </a:p>
          <a:p>
            <a:r>
              <a:rPr lang="en-GB" sz="2000" dirty="0">
                <a:solidFill>
                  <a:srgbClr val="0070C0"/>
                </a:solidFill>
                <a:latin typeface="+mj-lt"/>
              </a:rPr>
              <a:t>Links to 4</a:t>
            </a:r>
            <a:r>
              <a:rPr lang="en-GB" sz="2000" baseline="30000" dirty="0">
                <a:solidFill>
                  <a:srgbClr val="0070C0"/>
                </a:solidFill>
                <a:latin typeface="+mj-lt"/>
              </a:rPr>
              <a:t>th</a:t>
            </a:r>
            <a:r>
              <a:rPr lang="en-GB" sz="2000" dirty="0">
                <a:solidFill>
                  <a:srgbClr val="0070C0"/>
                </a:solidFill>
                <a:latin typeface="+mj-lt"/>
              </a:rPr>
              <a:t> competence (Lesson Planning) Adapting the lesson</a:t>
            </a:r>
            <a:endParaRPr lang="en-GB" sz="2000" dirty="0">
              <a:latin typeface="+mj-lt"/>
            </a:endParaRPr>
          </a:p>
          <a:p>
            <a:r>
              <a:rPr lang="en-GB" sz="2000" dirty="0">
                <a:solidFill>
                  <a:srgbClr val="0070C0"/>
                </a:solidFill>
                <a:latin typeface="+mj-lt"/>
              </a:rPr>
              <a:t>Can link to 9</a:t>
            </a:r>
            <a:r>
              <a:rPr lang="en-GB" sz="2000" baseline="30000" dirty="0">
                <a:solidFill>
                  <a:srgbClr val="0070C0"/>
                </a:solidFill>
                <a:latin typeface="+mj-lt"/>
              </a:rPr>
              <a:t>th</a:t>
            </a:r>
            <a:r>
              <a:rPr lang="en-GB" sz="2000" dirty="0">
                <a:solidFill>
                  <a:srgbClr val="0070C0"/>
                </a:solidFill>
                <a:latin typeface="+mj-lt"/>
              </a:rPr>
              <a:t> competence (Risk Management)		 Sufficient Feedback</a:t>
            </a:r>
          </a:p>
        </p:txBody>
      </p:sp>
      <p:pic>
        <p:nvPicPr>
          <p:cNvPr id="4" name="Picture 3"/>
          <p:cNvPicPr>
            <a:picLocks noChangeAspect="1"/>
          </p:cNvPicPr>
          <p:nvPr/>
        </p:nvPicPr>
        <p:blipFill>
          <a:blip r:embed="rId3"/>
          <a:srcRect/>
          <a:stretch/>
        </p:blipFill>
        <p:spPr>
          <a:xfrm>
            <a:off x="10869665" y="5469303"/>
            <a:ext cx="1301087" cy="1301087"/>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F68231C6-D7E4-4E6F-9B50-094E99BD542D}"/>
              </a:ext>
            </a:extLst>
          </p:cNvPr>
          <p:cNvPicPr>
            <a:picLocks noChangeAspect="1"/>
          </p:cNvPicPr>
          <p:nvPr/>
        </p:nvPicPr>
        <p:blipFill>
          <a:blip r:embed="rId4"/>
          <a:stretch>
            <a:fillRect/>
          </a:stretch>
        </p:blipFill>
        <p:spPr>
          <a:xfrm>
            <a:off x="540579" y="1009375"/>
            <a:ext cx="956672" cy="2059363"/>
          </a:xfrm>
          <a:prstGeom prst="rect">
            <a:avLst/>
          </a:prstGeom>
        </p:spPr>
      </p:pic>
      <p:pic>
        <p:nvPicPr>
          <p:cNvPr id="10" name="Picture 9" descr="A picture containing text, toiletry, screenshot&#10;&#10;Description automatically generated">
            <a:extLst>
              <a:ext uri="{FF2B5EF4-FFF2-40B4-BE49-F238E27FC236}">
                <a16:creationId xmlns:a16="http://schemas.microsoft.com/office/drawing/2014/main" id="{C0885D40-19DE-4540-BE50-60CAB8048C49}"/>
              </a:ext>
            </a:extLst>
          </p:cNvPr>
          <p:cNvPicPr>
            <a:picLocks noChangeAspect="1"/>
          </p:cNvPicPr>
          <p:nvPr/>
        </p:nvPicPr>
        <p:blipFill>
          <a:blip r:embed="rId5"/>
          <a:stretch>
            <a:fillRect/>
          </a:stretch>
        </p:blipFill>
        <p:spPr>
          <a:xfrm>
            <a:off x="1571183" y="1002445"/>
            <a:ext cx="956672" cy="2064437"/>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22E34FB8-CD8B-40FF-8625-0213B88BF3E2}"/>
              </a:ext>
            </a:extLst>
          </p:cNvPr>
          <p:cNvPicPr>
            <a:picLocks noChangeAspect="1"/>
          </p:cNvPicPr>
          <p:nvPr/>
        </p:nvPicPr>
        <p:blipFill>
          <a:blip r:embed="rId6"/>
          <a:stretch>
            <a:fillRect/>
          </a:stretch>
        </p:blipFill>
        <p:spPr>
          <a:xfrm>
            <a:off x="2581673" y="1002445"/>
            <a:ext cx="988042" cy="2064437"/>
          </a:xfrm>
          <a:prstGeom prst="rect">
            <a:avLst/>
          </a:prstGeom>
        </p:spPr>
      </p:pic>
      <p:pic>
        <p:nvPicPr>
          <p:cNvPr id="23" name="Picture 22" descr="A blue book cover&#10;&#10;Description automatically generated with medium confidence">
            <a:extLst>
              <a:ext uri="{FF2B5EF4-FFF2-40B4-BE49-F238E27FC236}">
                <a16:creationId xmlns:a16="http://schemas.microsoft.com/office/drawing/2014/main" id="{BBEE624C-284F-4D7B-A9BD-1644FB0E414B}"/>
              </a:ext>
            </a:extLst>
          </p:cNvPr>
          <p:cNvPicPr>
            <a:picLocks noChangeAspect="1"/>
          </p:cNvPicPr>
          <p:nvPr/>
        </p:nvPicPr>
        <p:blipFill>
          <a:blip r:embed="rId7"/>
          <a:stretch>
            <a:fillRect/>
          </a:stretch>
        </p:blipFill>
        <p:spPr>
          <a:xfrm>
            <a:off x="3623533" y="1002446"/>
            <a:ext cx="1032535" cy="2064436"/>
          </a:xfrm>
          <a:prstGeom prst="rect">
            <a:avLst/>
          </a:prstGeom>
        </p:spPr>
      </p:pic>
      <p:pic>
        <p:nvPicPr>
          <p:cNvPr id="22" name="Picture 21">
            <a:extLst>
              <a:ext uri="{FF2B5EF4-FFF2-40B4-BE49-F238E27FC236}">
                <a16:creationId xmlns:a16="http://schemas.microsoft.com/office/drawing/2014/main" id="{63433055-B1DA-6F74-FB98-14D21DC842D3}"/>
              </a:ext>
            </a:extLst>
          </p:cNvPr>
          <p:cNvPicPr>
            <a:picLocks noChangeAspect="1"/>
          </p:cNvPicPr>
          <p:nvPr/>
        </p:nvPicPr>
        <p:blipFill>
          <a:blip r:embed="rId8"/>
          <a:srcRect/>
          <a:stretch/>
        </p:blipFill>
        <p:spPr>
          <a:xfrm>
            <a:off x="570752" y="5492204"/>
            <a:ext cx="1787793" cy="707090"/>
          </a:xfrm>
          <a:prstGeom prst="rect">
            <a:avLst/>
          </a:prstGeom>
        </p:spPr>
      </p:pic>
      <p:pic>
        <p:nvPicPr>
          <p:cNvPr id="6" name="Picture 5">
            <a:extLst>
              <a:ext uri="{FF2B5EF4-FFF2-40B4-BE49-F238E27FC236}">
                <a16:creationId xmlns:a16="http://schemas.microsoft.com/office/drawing/2014/main" id="{D5327AD9-74B6-15DD-E9B5-2955FC396026}"/>
              </a:ext>
            </a:extLst>
          </p:cNvPr>
          <p:cNvPicPr>
            <a:picLocks noChangeAspect="1"/>
          </p:cNvPicPr>
          <p:nvPr/>
        </p:nvPicPr>
        <p:blipFill rotWithShape="1">
          <a:blip r:embed="rId9"/>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400737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523052"/>
            <a:ext cx="4071786" cy="4596794"/>
          </a:xfrm>
        </p:spPr>
        <p:txBody>
          <a:bodyPr anchor="ctr">
            <a:normAutofit/>
          </a:bodyPr>
          <a:lstStyle/>
          <a:p>
            <a:r>
              <a:rPr lang="en-GB" sz="3200" dirty="0">
                <a:solidFill>
                  <a:srgbClr val="EBEBEB"/>
                </a:solidFill>
              </a:rPr>
              <a:t>RGOW MODEL</a:t>
            </a:r>
            <a:br>
              <a:rPr lang="en-GB" sz="3200" dirty="0">
                <a:solidFill>
                  <a:srgbClr val="EBEBEB"/>
                </a:solidFill>
              </a:rPr>
            </a:br>
            <a:br>
              <a:rPr lang="en-GB" sz="3200" dirty="0">
                <a:solidFill>
                  <a:srgbClr val="EBEBEB"/>
                </a:solidFill>
              </a:rPr>
            </a:br>
            <a:r>
              <a:rPr lang="en-GB" sz="3200" dirty="0">
                <a:solidFill>
                  <a:srgbClr val="EBEBEB"/>
                </a:solidFill>
              </a:rPr>
              <a:t>GROUP EXERCISE</a:t>
            </a:r>
          </a:p>
        </p:txBody>
      </p:sp>
      <p:sp>
        <p:nvSpPr>
          <p:cNvPr id="3" name="Content Placeholder 2"/>
          <p:cNvSpPr>
            <a:spLocks noGrp="1"/>
          </p:cNvSpPr>
          <p:nvPr>
            <p:ph idx="1"/>
          </p:nvPr>
        </p:nvSpPr>
        <p:spPr>
          <a:xfrm>
            <a:off x="4925955" y="402164"/>
            <a:ext cx="7211733" cy="6857999"/>
          </a:xfrm>
        </p:spPr>
        <p:txBody>
          <a:bodyPr anchor="ctr">
            <a:normAutofit/>
          </a:bodyPr>
          <a:lstStyle/>
          <a:p>
            <a:pPr>
              <a:lnSpc>
                <a:spcPct val="150000"/>
              </a:lnSpc>
            </a:pPr>
            <a:r>
              <a:rPr lang="en-GB" sz="2000" b="1" dirty="0">
                <a:solidFill>
                  <a:srgbClr val="00B050"/>
                </a:solidFill>
              </a:rPr>
              <a:t>Coach</a:t>
            </a:r>
            <a:r>
              <a:rPr lang="en-GB" sz="2000" dirty="0"/>
              <a:t> to use </a:t>
            </a:r>
            <a:r>
              <a:rPr lang="en-GB" sz="2000" dirty="0">
                <a:solidFill>
                  <a:srgbClr val="0070C0"/>
                </a:solidFill>
              </a:rPr>
              <a:t>RGOW model </a:t>
            </a:r>
            <a:r>
              <a:rPr lang="en-GB" sz="2000" dirty="0"/>
              <a:t>to hold discussion with pupil part way through the lesson to </a:t>
            </a:r>
            <a:r>
              <a:rPr lang="en-GB" sz="2000" b="1" dirty="0">
                <a:solidFill>
                  <a:schemeClr val="accent1">
                    <a:lumMod val="75000"/>
                  </a:schemeClr>
                </a:solidFill>
              </a:rPr>
              <a:t>ADAPT</a:t>
            </a:r>
            <a:r>
              <a:rPr lang="en-GB" sz="2000" dirty="0"/>
              <a:t> </a:t>
            </a:r>
            <a:r>
              <a:rPr lang="en-GB" sz="2000" b="1" dirty="0"/>
              <a:t>the lesson</a:t>
            </a:r>
            <a:r>
              <a:rPr lang="en-GB" sz="2000" dirty="0"/>
              <a:t>.</a:t>
            </a:r>
          </a:p>
          <a:p>
            <a:pPr>
              <a:lnSpc>
                <a:spcPct val="150000"/>
              </a:lnSpc>
            </a:pPr>
            <a:r>
              <a:rPr lang="en-GB" sz="2000" dirty="0"/>
              <a:t>Pick scenario, pupil was approaching roundabouts, lesson adapted due to </a:t>
            </a:r>
            <a:r>
              <a:rPr lang="en-GB" sz="2000" b="1" dirty="0">
                <a:solidFill>
                  <a:srgbClr val="00B050"/>
                </a:solidFill>
              </a:rPr>
              <a:t>pupil achieving </a:t>
            </a:r>
            <a:r>
              <a:rPr lang="en-GB" sz="2000" dirty="0"/>
              <a:t>or because of </a:t>
            </a:r>
            <a:r>
              <a:rPr lang="en-GB" sz="2000" b="1" dirty="0">
                <a:solidFill>
                  <a:srgbClr val="FF0000"/>
                </a:solidFill>
              </a:rPr>
              <a:t>safety critical intervention </a:t>
            </a:r>
          </a:p>
          <a:p>
            <a:pPr>
              <a:lnSpc>
                <a:spcPct val="150000"/>
              </a:lnSpc>
            </a:pPr>
            <a:r>
              <a:rPr lang="en-GB" sz="2000" b="1" dirty="0" err="1">
                <a:solidFill>
                  <a:schemeClr val="accent3">
                    <a:lumMod val="75000"/>
                  </a:schemeClr>
                </a:solidFill>
              </a:rPr>
              <a:t>Coachee</a:t>
            </a:r>
            <a:r>
              <a:rPr lang="en-GB" sz="2000" dirty="0">
                <a:solidFill>
                  <a:schemeClr val="accent3">
                    <a:lumMod val="75000"/>
                  </a:schemeClr>
                </a:solidFill>
              </a:rPr>
              <a:t> </a:t>
            </a:r>
            <a:r>
              <a:rPr lang="en-GB" sz="2000" dirty="0"/>
              <a:t>can be more transparent with what happened, coach would have seen it.</a:t>
            </a:r>
          </a:p>
          <a:p>
            <a:pPr>
              <a:lnSpc>
                <a:spcPct val="150000"/>
              </a:lnSpc>
            </a:pPr>
            <a:r>
              <a:rPr lang="en-GB" sz="2000" b="1" dirty="0">
                <a:solidFill>
                  <a:srgbClr val="FF0000"/>
                </a:solidFill>
              </a:rPr>
              <a:t>Observer </a:t>
            </a:r>
            <a:r>
              <a:rPr lang="en-GB" sz="2000" dirty="0"/>
              <a:t>observe how the coach uses </a:t>
            </a:r>
            <a:r>
              <a:rPr lang="en-GB" sz="2000" b="1" dirty="0">
                <a:solidFill>
                  <a:srgbClr val="0070C0"/>
                </a:solidFill>
              </a:rPr>
              <a:t>RGOW</a:t>
            </a:r>
            <a:r>
              <a:rPr lang="en-GB" sz="2000" dirty="0"/>
              <a:t> and where the </a:t>
            </a:r>
            <a:r>
              <a:rPr lang="en-GB" sz="2000" b="1" dirty="0"/>
              <a:t>feedback</a:t>
            </a:r>
            <a:r>
              <a:rPr lang="en-GB" sz="2000" dirty="0"/>
              <a:t> is coming from. </a:t>
            </a:r>
            <a:r>
              <a:rPr lang="en-GB" sz="2000" b="1" dirty="0"/>
              <a:t>Who</a:t>
            </a:r>
            <a:r>
              <a:rPr lang="en-GB" sz="2000" dirty="0"/>
              <a:t> is providing the </a:t>
            </a:r>
            <a:r>
              <a:rPr lang="en-GB" sz="2000" b="1" dirty="0"/>
              <a:t>input</a:t>
            </a:r>
            <a:r>
              <a:rPr lang="en-GB" sz="2000" dirty="0"/>
              <a:t>? Where are the </a:t>
            </a:r>
            <a:r>
              <a:rPr lang="en-GB" sz="2000" b="1" dirty="0">
                <a:solidFill>
                  <a:srgbClr val="0070C0"/>
                </a:solidFill>
              </a:rPr>
              <a:t>options</a:t>
            </a:r>
            <a:r>
              <a:rPr lang="en-GB" sz="2000" dirty="0"/>
              <a:t> and </a:t>
            </a:r>
            <a:r>
              <a:rPr lang="en-GB" sz="2000" b="1" dirty="0">
                <a:solidFill>
                  <a:srgbClr val="0070C0"/>
                </a:solidFill>
              </a:rPr>
              <a:t>way forward</a:t>
            </a:r>
            <a:r>
              <a:rPr lang="en-GB" sz="2000" dirty="0">
                <a:solidFill>
                  <a:srgbClr val="0070C0"/>
                </a:solidFill>
              </a:rPr>
              <a:t> </a:t>
            </a:r>
            <a:r>
              <a:rPr lang="en-GB" sz="2000" dirty="0"/>
              <a:t>coming from. Was the </a:t>
            </a:r>
            <a:r>
              <a:rPr lang="en-GB" sz="2000" b="1" dirty="0">
                <a:solidFill>
                  <a:srgbClr val="0070C0"/>
                </a:solidFill>
              </a:rPr>
              <a:t>REALITY</a:t>
            </a:r>
            <a:r>
              <a:rPr lang="en-GB" sz="2000" dirty="0">
                <a:solidFill>
                  <a:srgbClr val="0070C0"/>
                </a:solidFill>
              </a:rPr>
              <a:t> </a:t>
            </a:r>
            <a:r>
              <a:rPr lang="en-GB" sz="2000" dirty="0"/>
              <a:t>discussed first?</a:t>
            </a:r>
          </a:p>
          <a:p>
            <a:endParaRPr lang="en-GB" sz="1600" b="1" dirty="0">
              <a:latin typeface="+mj-lt"/>
            </a:endParaRPr>
          </a:p>
        </p:txBody>
      </p:sp>
      <p:pic>
        <p:nvPicPr>
          <p:cNvPr id="4" name="Picture 3"/>
          <p:cNvPicPr>
            <a:picLocks noChangeAspect="1"/>
          </p:cNvPicPr>
          <p:nvPr/>
        </p:nvPicPr>
        <p:blipFill>
          <a:blip r:embed="rId3"/>
          <a:srcRect/>
          <a:stretch/>
        </p:blipFill>
        <p:spPr>
          <a:xfrm>
            <a:off x="11180152" y="5779790"/>
            <a:ext cx="990600" cy="990600"/>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903A2D3B-26EA-4320-963E-ECB3A87A2448}"/>
              </a:ext>
            </a:extLst>
          </p:cNvPr>
          <p:cNvPicPr>
            <a:picLocks noChangeAspect="1"/>
          </p:cNvPicPr>
          <p:nvPr/>
        </p:nvPicPr>
        <p:blipFill>
          <a:blip r:embed="rId4"/>
          <a:stretch>
            <a:fillRect/>
          </a:stretch>
        </p:blipFill>
        <p:spPr>
          <a:xfrm>
            <a:off x="717675" y="1255396"/>
            <a:ext cx="3691497" cy="1408049"/>
          </a:xfrm>
          <a:prstGeom prst="rect">
            <a:avLst/>
          </a:prstGeom>
        </p:spPr>
      </p:pic>
      <p:pic>
        <p:nvPicPr>
          <p:cNvPr id="21" name="Picture 20">
            <a:extLst>
              <a:ext uri="{FF2B5EF4-FFF2-40B4-BE49-F238E27FC236}">
                <a16:creationId xmlns:a16="http://schemas.microsoft.com/office/drawing/2014/main" id="{D836C705-0988-4877-1977-7503165D3A68}"/>
              </a:ext>
            </a:extLst>
          </p:cNvPr>
          <p:cNvPicPr>
            <a:picLocks noChangeAspect="1"/>
          </p:cNvPicPr>
          <p:nvPr/>
        </p:nvPicPr>
        <p:blipFill>
          <a:blip r:embed="rId5"/>
          <a:srcRect/>
          <a:stretch/>
        </p:blipFill>
        <p:spPr>
          <a:xfrm>
            <a:off x="570752" y="5492204"/>
            <a:ext cx="1787793" cy="707090"/>
          </a:xfrm>
          <a:prstGeom prst="rect">
            <a:avLst/>
          </a:prstGeom>
        </p:spPr>
      </p:pic>
      <p:pic>
        <p:nvPicPr>
          <p:cNvPr id="7" name="Picture 6">
            <a:extLst>
              <a:ext uri="{FF2B5EF4-FFF2-40B4-BE49-F238E27FC236}">
                <a16:creationId xmlns:a16="http://schemas.microsoft.com/office/drawing/2014/main" id="{4C0DCD96-E21B-E36D-B8B6-81E818282659}"/>
              </a:ext>
            </a:extLst>
          </p:cNvPr>
          <p:cNvPicPr>
            <a:picLocks noChangeAspect="1"/>
          </p:cNvPicPr>
          <p:nvPr/>
        </p:nvPicPr>
        <p:blipFill>
          <a:blip r:embed="rId6"/>
          <a:srcRect/>
          <a:stretch/>
        </p:blipFill>
        <p:spPr>
          <a:xfrm>
            <a:off x="2623725" y="4509706"/>
            <a:ext cx="1840034" cy="1840034"/>
          </a:xfrm>
          <a:prstGeom prst="rect">
            <a:avLst/>
          </a:prstGeom>
        </p:spPr>
      </p:pic>
    </p:spTree>
    <p:extLst>
      <p:ext uri="{BB962C8B-B14F-4D97-AF65-F5344CB8AC3E}">
        <p14:creationId xmlns:p14="http://schemas.microsoft.com/office/powerpoint/2010/main" val="2857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SC &amp; Part 3</a:t>
            </a:r>
            <a:br>
              <a:rPr lang="en-GB" sz="3200" dirty="0">
                <a:solidFill>
                  <a:srgbClr val="EBEBEB"/>
                </a:solidFill>
              </a:rPr>
            </a:br>
            <a:r>
              <a:rPr lang="en-GB" sz="3200" dirty="0">
                <a:solidFill>
                  <a:srgbClr val="EBEBEB"/>
                </a:solidFill>
              </a:rPr>
              <a:t>Pass Marks</a:t>
            </a:r>
            <a:br>
              <a:rPr lang="en-GB" sz="3200" dirty="0">
                <a:solidFill>
                  <a:srgbClr val="EBEBEB"/>
                </a:solidFill>
              </a:rPr>
            </a:br>
            <a:r>
              <a:rPr lang="en-GB" sz="3200" dirty="0">
                <a:solidFill>
                  <a:srgbClr val="EBEBEB"/>
                </a:solidFill>
              </a:rPr>
              <a:t>&amp;</a:t>
            </a:r>
            <a:br>
              <a:rPr lang="en-GB" sz="3200" dirty="0">
                <a:solidFill>
                  <a:srgbClr val="EBEBEB"/>
                </a:solidFill>
              </a:rPr>
            </a:br>
            <a:r>
              <a:rPr lang="en-GB" sz="3200" dirty="0">
                <a:solidFill>
                  <a:srgbClr val="EBEBEB"/>
                </a:solidFill>
              </a:rPr>
              <a:t>Risk Management </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4974963" y="279649"/>
            <a:ext cx="6793702" cy="6857999"/>
          </a:xfrm>
        </p:spPr>
        <p:txBody>
          <a:bodyPr anchor="ctr">
            <a:normAutofit/>
          </a:bodyPr>
          <a:lstStyle/>
          <a:p>
            <a:pPr>
              <a:lnSpc>
                <a:spcPct val="200000"/>
              </a:lnSpc>
            </a:pPr>
            <a:r>
              <a:rPr lang="en-GB" sz="2800" b="1" dirty="0"/>
              <a:t>Grade A </a:t>
            </a:r>
            <a:r>
              <a:rPr lang="en-GB" sz="2800" dirty="0"/>
              <a:t>– </a:t>
            </a:r>
            <a:r>
              <a:rPr lang="en-GB" sz="2800" b="1" dirty="0">
                <a:solidFill>
                  <a:srgbClr val="00B050"/>
                </a:solidFill>
              </a:rPr>
              <a:t>51 to 43</a:t>
            </a:r>
          </a:p>
          <a:p>
            <a:pPr>
              <a:lnSpc>
                <a:spcPct val="200000"/>
              </a:lnSpc>
            </a:pPr>
            <a:r>
              <a:rPr lang="en-GB" sz="2800" b="1" dirty="0">
                <a:latin typeface="Calibri" panose="020F0502020204030204" pitchFamily="34" charset="0"/>
                <a:ea typeface="Calibri" panose="020F0502020204030204" pitchFamily="34" charset="0"/>
                <a:cs typeface="Times New Roman" panose="02020603050405020304" pitchFamily="18" charset="0"/>
              </a:rPr>
              <a:t>Grade B </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42 to 31</a:t>
            </a:r>
          </a:p>
          <a:p>
            <a:pPr>
              <a:lnSpc>
                <a:spcPct val="200000"/>
              </a:lnSpc>
            </a:pPr>
            <a:r>
              <a:rPr lang="en-GB" sz="2800" b="1" dirty="0">
                <a:latin typeface="Calibri" panose="020F0502020204030204" pitchFamily="34" charset="0"/>
                <a:ea typeface="Calibri" panose="020F0502020204030204" pitchFamily="34" charset="0"/>
                <a:cs typeface="Times New Roman" panose="02020603050405020304" pitchFamily="18" charset="0"/>
              </a:rPr>
              <a:t>Fail – </a:t>
            </a:r>
            <a:r>
              <a:rPr lang="en-GB"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30 or below</a:t>
            </a:r>
          </a:p>
          <a:p>
            <a:pPr>
              <a:lnSpc>
                <a:spcPct val="200000"/>
              </a:lnSpc>
            </a:pPr>
            <a:r>
              <a:rPr lang="en-GB" sz="2800" b="1" dirty="0">
                <a:latin typeface="Calibri" panose="020F0502020204030204" pitchFamily="34" charset="0"/>
                <a:ea typeface="Calibri" panose="020F0502020204030204" pitchFamily="34" charset="0"/>
                <a:cs typeface="Times New Roman" panose="02020603050405020304" pitchFamily="18" charset="0"/>
              </a:rPr>
              <a:t>Failure on Risk Management – </a:t>
            </a:r>
            <a:r>
              <a:rPr lang="en-GB"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7 or below</a:t>
            </a:r>
          </a:p>
          <a:p>
            <a:pPr marL="0" indent="0">
              <a:buNone/>
            </a:pPr>
            <a:endParaRPr lang="en-GB" sz="2000" dirty="0"/>
          </a:p>
        </p:txBody>
      </p:sp>
      <p:pic>
        <p:nvPicPr>
          <p:cNvPr id="4" name="Picture 3"/>
          <p:cNvPicPr>
            <a:picLocks noChangeAspect="1"/>
          </p:cNvPicPr>
          <p:nvPr/>
        </p:nvPicPr>
        <p:blipFill>
          <a:blip r:embed="rId3"/>
          <a:srcRect/>
          <a:stretch/>
        </p:blipFill>
        <p:spPr>
          <a:xfrm>
            <a:off x="10890913" y="5556913"/>
            <a:ext cx="1301087" cy="1301087"/>
          </a:xfrm>
          <a:prstGeom prst="rect">
            <a:avLst/>
          </a:prstGeom>
        </p:spPr>
      </p:pic>
      <p:pic>
        <p:nvPicPr>
          <p:cNvPr id="21" name="Picture 20">
            <a:extLst>
              <a:ext uri="{FF2B5EF4-FFF2-40B4-BE49-F238E27FC236}">
                <a16:creationId xmlns:a16="http://schemas.microsoft.com/office/drawing/2014/main" id="{EA6271EC-B936-E26D-FB3B-A473E15FFA49}"/>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734B4921-B372-1BDE-2939-D12FD4080F60}"/>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29258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05990" y="894617"/>
            <a:ext cx="4071786" cy="4596794"/>
          </a:xfrm>
        </p:spPr>
        <p:txBody>
          <a:bodyPr anchor="ctr">
            <a:normAutofit/>
          </a:bodyPr>
          <a:lstStyle/>
          <a:p>
            <a:r>
              <a:rPr lang="en-GB" sz="3200" dirty="0">
                <a:solidFill>
                  <a:srgbClr val="EBEBEB"/>
                </a:solidFill>
              </a:rPr>
              <a:t>THE SC 1 REPORT &amp; HOW</a:t>
            </a:r>
            <a:br>
              <a:rPr lang="en-GB" sz="3200" dirty="0">
                <a:solidFill>
                  <a:srgbClr val="EBEBEB"/>
                </a:solidFill>
              </a:rPr>
            </a:br>
            <a:r>
              <a:rPr lang="en-GB" sz="3200" dirty="0">
                <a:solidFill>
                  <a:srgbClr val="EBEBEB"/>
                </a:solidFill>
              </a:rPr>
              <a:t>THE COMPETENCIES</a:t>
            </a:r>
            <a:br>
              <a:rPr lang="en-GB" sz="3200" dirty="0">
                <a:solidFill>
                  <a:srgbClr val="EBEBEB"/>
                </a:solidFill>
              </a:rPr>
            </a:br>
            <a:r>
              <a:rPr lang="en-GB" sz="3200" dirty="0">
                <a:solidFill>
                  <a:srgbClr val="EBEBEB"/>
                </a:solidFill>
              </a:rPr>
              <a:t>INTERLINK</a:t>
            </a:r>
          </a:p>
        </p:txBody>
      </p:sp>
      <p:pic>
        <p:nvPicPr>
          <p:cNvPr id="8" name="Content Placeholder 7" descr="Table&#10;&#10;Description automatically generated with medium confidence">
            <a:extLst>
              <a:ext uri="{FF2B5EF4-FFF2-40B4-BE49-F238E27FC236}">
                <a16:creationId xmlns:a16="http://schemas.microsoft.com/office/drawing/2014/main" id="{ED486F54-ABF1-4E47-795B-AA4DA616221E}"/>
              </a:ext>
            </a:extLst>
          </p:cNvPr>
          <p:cNvPicPr>
            <a:picLocks noGrp="1" noChangeAspect="1"/>
          </p:cNvPicPr>
          <p:nvPr>
            <p:ph idx="1"/>
          </p:nvPr>
        </p:nvPicPr>
        <p:blipFill>
          <a:blip r:embed="rId3"/>
          <a:stretch>
            <a:fillRect/>
          </a:stretch>
        </p:blipFill>
        <p:spPr>
          <a:xfrm>
            <a:off x="5448824" y="361020"/>
            <a:ext cx="6054725" cy="5846436"/>
          </a:xfrm>
        </p:spPr>
      </p:pic>
      <p:pic>
        <p:nvPicPr>
          <p:cNvPr id="4" name="Picture 3"/>
          <p:cNvPicPr>
            <a:picLocks noChangeAspect="1"/>
          </p:cNvPicPr>
          <p:nvPr/>
        </p:nvPicPr>
        <p:blipFill>
          <a:blip r:embed="rId4"/>
          <a:srcRect/>
          <a:stretch/>
        </p:blipFill>
        <p:spPr>
          <a:xfrm>
            <a:off x="10890913" y="5556913"/>
            <a:ext cx="1301087" cy="1301087"/>
          </a:xfrm>
          <a:prstGeom prst="rect">
            <a:avLst/>
          </a:prstGeom>
        </p:spPr>
      </p:pic>
      <p:pic>
        <p:nvPicPr>
          <p:cNvPr id="21" name="Picture 20">
            <a:extLst>
              <a:ext uri="{FF2B5EF4-FFF2-40B4-BE49-F238E27FC236}">
                <a16:creationId xmlns:a16="http://schemas.microsoft.com/office/drawing/2014/main" id="{EADF060C-8FCC-6AEA-0AFD-5D5D3C8736F3}"/>
              </a:ext>
            </a:extLst>
          </p:cNvPr>
          <p:cNvPicPr>
            <a:picLocks noChangeAspect="1"/>
          </p:cNvPicPr>
          <p:nvPr/>
        </p:nvPicPr>
        <p:blipFill>
          <a:blip r:embed="rId5"/>
          <a:srcRect/>
          <a:stretch/>
        </p:blipFill>
        <p:spPr>
          <a:xfrm>
            <a:off x="570752" y="5492204"/>
            <a:ext cx="1787793" cy="707090"/>
          </a:xfrm>
          <a:prstGeom prst="rect">
            <a:avLst/>
          </a:prstGeom>
        </p:spPr>
      </p:pic>
      <p:pic>
        <p:nvPicPr>
          <p:cNvPr id="3" name="Picture 2">
            <a:extLst>
              <a:ext uri="{FF2B5EF4-FFF2-40B4-BE49-F238E27FC236}">
                <a16:creationId xmlns:a16="http://schemas.microsoft.com/office/drawing/2014/main" id="{0B049520-A46F-02BA-D0DC-E6E82D0B5309}"/>
              </a:ext>
            </a:extLst>
          </p:cNvPr>
          <p:cNvPicPr>
            <a:picLocks noChangeAspect="1"/>
          </p:cNvPicPr>
          <p:nvPr/>
        </p:nvPicPr>
        <p:blipFill>
          <a:blip r:embed="rId6"/>
          <a:srcRect t="19114" b="19114"/>
          <a:stretch/>
        </p:blipFill>
        <p:spPr>
          <a:xfrm>
            <a:off x="2747019" y="4609374"/>
            <a:ext cx="1633687" cy="1520665"/>
          </a:xfrm>
          <a:prstGeom prst="rect">
            <a:avLst/>
          </a:prstGeom>
        </p:spPr>
      </p:pic>
      <p:pic>
        <p:nvPicPr>
          <p:cNvPr id="6" name="Picture 5" descr="A close-up of a questionnaire&#10;&#10;Description automatically generated">
            <a:extLst>
              <a:ext uri="{FF2B5EF4-FFF2-40B4-BE49-F238E27FC236}">
                <a16:creationId xmlns:a16="http://schemas.microsoft.com/office/drawing/2014/main" id="{964FBAD9-16FA-5AB3-20C4-7DA7C7031432}"/>
              </a:ext>
            </a:extLst>
          </p:cNvPr>
          <p:cNvPicPr>
            <a:picLocks noChangeAspect="1"/>
          </p:cNvPicPr>
          <p:nvPr/>
        </p:nvPicPr>
        <p:blipFill>
          <a:blip r:embed="rId7"/>
          <a:stretch>
            <a:fillRect/>
          </a:stretch>
        </p:blipFill>
        <p:spPr>
          <a:xfrm>
            <a:off x="1464648" y="1025507"/>
            <a:ext cx="9964347" cy="2201151"/>
          </a:xfrm>
          <a:prstGeom prst="rect">
            <a:avLst/>
          </a:prstGeom>
        </p:spPr>
      </p:pic>
      <p:sp>
        <p:nvSpPr>
          <p:cNvPr id="7" name="TextBox 6">
            <a:extLst>
              <a:ext uri="{FF2B5EF4-FFF2-40B4-BE49-F238E27FC236}">
                <a16:creationId xmlns:a16="http://schemas.microsoft.com/office/drawing/2014/main" id="{ED6B6F29-4404-DAAE-9B2F-EC4F0E9E9A60}"/>
              </a:ext>
            </a:extLst>
          </p:cNvPr>
          <p:cNvSpPr txBox="1"/>
          <p:nvPr/>
        </p:nvSpPr>
        <p:spPr>
          <a:xfrm>
            <a:off x="705990" y="1180644"/>
            <a:ext cx="11237179" cy="1107996"/>
          </a:xfrm>
          <a:prstGeom prst="rect">
            <a:avLst/>
          </a:prstGeom>
          <a:noFill/>
        </p:spPr>
        <p:txBody>
          <a:bodyPr wrap="none" rtlCol="0">
            <a:spAutoFit/>
          </a:bodyPr>
          <a:lstStyle/>
          <a:p>
            <a:r>
              <a:rPr lang="en-GB" sz="6600" b="1" dirty="0">
                <a:solidFill>
                  <a:schemeClr val="accent1"/>
                </a:solidFill>
                <a:latin typeface="Amasis MT Pro Black" panose="020F0502020204030204" pitchFamily="18" charset="0"/>
              </a:rPr>
              <a:t>FOR OFFICE USE ONLY !!!</a:t>
            </a:r>
          </a:p>
        </p:txBody>
      </p:sp>
    </p:spTree>
    <p:extLst>
      <p:ext uri="{BB962C8B-B14F-4D97-AF65-F5344CB8AC3E}">
        <p14:creationId xmlns:p14="http://schemas.microsoft.com/office/powerpoint/2010/main" val="12603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000"/>
                                        <p:tgtEl>
                                          <p:spTgt spid="3"/>
                                        </p:tgtEl>
                                      </p:cBhvr>
                                    </p:animEffect>
                                    <p:anim calcmode="lin" valueType="num">
                                      <p:cBhvr>
                                        <p:cTn id="34" dur="2000" fill="hold"/>
                                        <p:tgtEl>
                                          <p:spTgt spid="3"/>
                                        </p:tgtEl>
                                        <p:attrNameLst>
                                          <p:attrName>ppt_w</p:attrName>
                                        </p:attrNameLst>
                                      </p:cBhvr>
                                      <p:tavLst>
                                        <p:tav tm="0" fmla="#ppt_w*sin(2.5*pi*$)">
                                          <p:val>
                                            <p:fltVal val="0"/>
                                          </p:val>
                                        </p:tav>
                                        <p:tav tm="100000">
                                          <p:val>
                                            <p:fltVal val="1"/>
                                          </p:val>
                                        </p:tav>
                                      </p:tavLst>
                                    </p:anim>
                                    <p:anim calcmode="lin" valueType="num">
                                      <p:cBhvr>
                                        <p:cTn id="3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40687" y="517578"/>
            <a:ext cx="4071786" cy="4596794"/>
          </a:xfrm>
        </p:spPr>
        <p:txBody>
          <a:bodyPr anchor="ctr">
            <a:normAutofit/>
          </a:bodyPr>
          <a:lstStyle/>
          <a:p>
            <a:r>
              <a:rPr lang="en-GB" sz="3200" dirty="0">
                <a:solidFill>
                  <a:srgbClr val="EBEBEB"/>
                </a:solidFill>
              </a:rPr>
              <a:t>Risk Management </a:t>
            </a:r>
            <a:br>
              <a:rPr lang="en-GB" sz="3200" dirty="0">
                <a:solidFill>
                  <a:srgbClr val="EBEBEB"/>
                </a:solidFill>
              </a:rPr>
            </a:br>
            <a:br>
              <a:rPr lang="en-GB" sz="3200" dirty="0">
                <a:solidFill>
                  <a:srgbClr val="EBEBEB"/>
                </a:solidFill>
              </a:rPr>
            </a:br>
            <a:r>
              <a:rPr lang="en-GB" sz="3200" dirty="0">
                <a:solidFill>
                  <a:srgbClr val="EBEBEB"/>
                </a:solidFill>
              </a:rPr>
              <a:t>5 Competencies</a:t>
            </a:r>
            <a:br>
              <a:rPr lang="en-GB" sz="3200" dirty="0">
                <a:solidFill>
                  <a:srgbClr val="EBEBEB"/>
                </a:solidFill>
              </a:rPr>
            </a:br>
            <a:br>
              <a:rPr lang="en-GB" sz="3200" dirty="0">
                <a:solidFill>
                  <a:srgbClr val="EBEBEB"/>
                </a:solidFill>
              </a:rPr>
            </a:br>
            <a:r>
              <a:rPr lang="en-GB" sz="3200" dirty="0">
                <a:solidFill>
                  <a:srgbClr val="EBEBEB"/>
                </a:solidFill>
              </a:rPr>
              <a:t>Dividing Responsibilities</a:t>
            </a:r>
          </a:p>
        </p:txBody>
      </p:sp>
      <p:sp>
        <p:nvSpPr>
          <p:cNvPr id="3" name="Content Placeholder 2"/>
          <p:cNvSpPr>
            <a:spLocks noGrp="1"/>
          </p:cNvSpPr>
          <p:nvPr>
            <p:ph idx="1"/>
          </p:nvPr>
        </p:nvSpPr>
        <p:spPr>
          <a:xfrm>
            <a:off x="4945385" y="66585"/>
            <a:ext cx="7465042" cy="6857999"/>
          </a:xfrm>
        </p:spPr>
        <p:txBody>
          <a:bodyPr anchor="ctr">
            <a:normAutofit/>
          </a:bodyPr>
          <a:lstStyle/>
          <a:p>
            <a:pPr>
              <a:lnSpc>
                <a:spcPct val="200000"/>
              </a:lnSpc>
            </a:pPr>
            <a:r>
              <a:rPr lang="en-GB" sz="2000" b="1" u="sng" dirty="0">
                <a:solidFill>
                  <a:srgbClr val="0070C0"/>
                </a:solidFill>
              </a:rPr>
              <a:t>Did the trainer ensure that the pupil fully understood</a:t>
            </a:r>
            <a:r>
              <a:rPr lang="en-GB" sz="2000" b="1" dirty="0">
                <a:solidFill>
                  <a:srgbClr val="0070C0"/>
                </a:solidFill>
              </a:rPr>
              <a:t> 	</a:t>
            </a:r>
            <a:r>
              <a:rPr lang="en-GB" sz="2000" b="1" u="sng" dirty="0">
                <a:solidFill>
                  <a:srgbClr val="0070C0"/>
                </a:solidFill>
              </a:rPr>
              <a:t> how the responsibility for risk would be shared</a:t>
            </a:r>
          </a:p>
          <a:p>
            <a:pPr>
              <a:lnSpc>
                <a:spcPct val="200000"/>
              </a:lnSpc>
            </a:pPr>
            <a:r>
              <a:rPr lang="en-GB" sz="2000" dirty="0"/>
              <a:t>This is</a:t>
            </a:r>
            <a:r>
              <a:rPr lang="en-GB" sz="2000" b="1" dirty="0">
                <a:solidFill>
                  <a:srgbClr val="FF0000"/>
                </a:solidFill>
              </a:rPr>
              <a:t> not </a:t>
            </a:r>
            <a:r>
              <a:rPr lang="en-GB" sz="2000" dirty="0"/>
              <a:t>a speech about dual controls</a:t>
            </a:r>
          </a:p>
          <a:p>
            <a:pPr>
              <a:lnSpc>
                <a:spcPct val="200000"/>
              </a:lnSpc>
            </a:pPr>
            <a:r>
              <a:rPr lang="en-GB" sz="2000" dirty="0"/>
              <a:t>Breaking down tasks </a:t>
            </a:r>
            <a:r>
              <a:rPr lang="en-GB" sz="2000" b="1" dirty="0">
                <a:solidFill>
                  <a:srgbClr val="00B050"/>
                </a:solidFill>
              </a:rPr>
              <a:t>accelerates learning</a:t>
            </a:r>
          </a:p>
          <a:p>
            <a:pPr>
              <a:lnSpc>
                <a:spcPct val="200000"/>
              </a:lnSpc>
            </a:pPr>
            <a:r>
              <a:rPr lang="en-GB" sz="2000" dirty="0"/>
              <a:t>CCL </a:t>
            </a:r>
            <a:r>
              <a:rPr lang="en-GB" sz="2000" b="1" dirty="0">
                <a:solidFill>
                  <a:srgbClr val="FF0000"/>
                </a:solidFill>
              </a:rPr>
              <a:t>not </a:t>
            </a:r>
            <a:r>
              <a:rPr lang="en-GB" sz="2000" dirty="0"/>
              <a:t>CLL (Client Led) – I want to go on the motorway!</a:t>
            </a:r>
          </a:p>
          <a:p>
            <a:pPr>
              <a:lnSpc>
                <a:spcPct val="200000"/>
              </a:lnSpc>
            </a:pPr>
            <a:r>
              <a:rPr lang="en-GB" sz="2000" b="1" dirty="0">
                <a:solidFill>
                  <a:srgbClr val="0070C0"/>
                </a:solidFill>
              </a:rPr>
              <a:t>Manage Risk </a:t>
            </a:r>
            <a:r>
              <a:rPr lang="en-GB" sz="2000" b="1" dirty="0"/>
              <a:t>inside of Goal </a:t>
            </a:r>
            <a:r>
              <a:rPr lang="en-GB" sz="2000" dirty="0"/>
              <a:t>and </a:t>
            </a:r>
            <a:r>
              <a:rPr lang="en-GB" sz="2000" b="1" dirty="0"/>
              <a:t>outside of Goal</a:t>
            </a:r>
          </a:p>
          <a:p>
            <a:endParaRPr lang="en-GB" sz="2000" dirty="0"/>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29218625-31C4-5729-8863-910FA9AB29D2}"/>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E8FA3B18-D71E-A6C1-BDA6-B8679C06779E}"/>
              </a:ext>
            </a:extLst>
          </p:cNvPr>
          <p:cNvPicPr>
            <a:picLocks noChangeAspect="1"/>
          </p:cNvPicPr>
          <p:nvPr/>
        </p:nvPicPr>
        <p:blipFill>
          <a:blip r:embed="rId5"/>
          <a:srcRect/>
          <a:stretch/>
        </p:blipFill>
        <p:spPr>
          <a:xfrm>
            <a:off x="2623725" y="4509706"/>
            <a:ext cx="1840034" cy="1840034"/>
          </a:xfrm>
          <a:prstGeom prst="rect">
            <a:avLst/>
          </a:prstGeom>
        </p:spPr>
      </p:pic>
    </p:spTree>
    <p:extLst>
      <p:ext uri="{BB962C8B-B14F-4D97-AF65-F5344CB8AC3E}">
        <p14:creationId xmlns:p14="http://schemas.microsoft.com/office/powerpoint/2010/main" val="8961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40687" y="686531"/>
            <a:ext cx="4071786" cy="4596794"/>
          </a:xfrm>
        </p:spPr>
        <p:txBody>
          <a:bodyPr anchor="ctr">
            <a:normAutofit/>
          </a:bodyPr>
          <a:lstStyle/>
          <a:p>
            <a:r>
              <a:rPr lang="en-GB" sz="3200" dirty="0">
                <a:solidFill>
                  <a:srgbClr val="EBEBEB"/>
                </a:solidFill>
              </a:rPr>
              <a:t>Risk Management </a:t>
            </a:r>
            <a:br>
              <a:rPr lang="en-GB" sz="3200" dirty="0">
                <a:solidFill>
                  <a:srgbClr val="EBEBEB"/>
                </a:solidFill>
              </a:rPr>
            </a:br>
            <a:br>
              <a:rPr lang="en-GB" sz="3200" dirty="0">
                <a:solidFill>
                  <a:srgbClr val="EBEBEB"/>
                </a:solidFill>
              </a:rPr>
            </a:br>
            <a:r>
              <a:rPr lang="en-GB" sz="3200" dirty="0">
                <a:solidFill>
                  <a:srgbClr val="EBEBEB"/>
                </a:solidFill>
              </a:rPr>
              <a:t>5 Competencies</a:t>
            </a:r>
            <a:br>
              <a:rPr lang="en-GB" sz="3200" dirty="0">
                <a:solidFill>
                  <a:srgbClr val="EBEBEB"/>
                </a:solidFill>
              </a:rPr>
            </a:br>
            <a:br>
              <a:rPr lang="en-GB" sz="3200" dirty="0">
                <a:solidFill>
                  <a:srgbClr val="EBEBEB"/>
                </a:solidFill>
              </a:rPr>
            </a:br>
            <a:r>
              <a:rPr lang="en-GB" sz="3200" dirty="0">
                <a:solidFill>
                  <a:srgbClr val="EBEBEB"/>
                </a:solidFill>
              </a:rPr>
              <a:t>Directions &amp;</a:t>
            </a:r>
            <a:br>
              <a:rPr lang="en-GB" sz="3200" dirty="0">
                <a:solidFill>
                  <a:srgbClr val="EBEBEB"/>
                </a:solidFill>
              </a:rPr>
            </a:br>
            <a:r>
              <a:rPr lang="en-GB" sz="3200" dirty="0">
                <a:solidFill>
                  <a:srgbClr val="EBEBEB"/>
                </a:solidFill>
              </a:rPr>
              <a:t>Instructions</a:t>
            </a:r>
          </a:p>
        </p:txBody>
      </p:sp>
      <p:sp>
        <p:nvSpPr>
          <p:cNvPr id="3" name="Content Placeholder 2"/>
          <p:cNvSpPr>
            <a:spLocks noGrp="1"/>
          </p:cNvSpPr>
          <p:nvPr>
            <p:ph idx="1"/>
          </p:nvPr>
        </p:nvSpPr>
        <p:spPr>
          <a:xfrm>
            <a:off x="4988402" y="480732"/>
            <a:ext cx="7408553" cy="6857999"/>
          </a:xfrm>
        </p:spPr>
        <p:txBody>
          <a:bodyPr anchor="ctr">
            <a:normAutofit/>
          </a:bodyPr>
          <a:lstStyle/>
          <a:p>
            <a:pPr>
              <a:lnSpc>
                <a:spcPct val="150000"/>
              </a:lnSpc>
            </a:pPr>
            <a:r>
              <a:rPr lang="en-GB" sz="2000" b="1" u="sng" dirty="0">
                <a:solidFill>
                  <a:srgbClr val="0070C0"/>
                </a:solidFill>
              </a:rPr>
              <a:t>Were directions and instructions given clear and in good time?</a:t>
            </a:r>
          </a:p>
          <a:p>
            <a:pPr>
              <a:lnSpc>
                <a:spcPct val="150000"/>
              </a:lnSpc>
            </a:pPr>
            <a:r>
              <a:rPr lang="en-GB" sz="2000" dirty="0"/>
              <a:t>How do</a:t>
            </a:r>
            <a:r>
              <a:rPr lang="en-GB" sz="2000" b="1" dirty="0"/>
              <a:t> clear </a:t>
            </a:r>
            <a:r>
              <a:rPr lang="en-GB" sz="2000" dirty="0"/>
              <a:t>and </a:t>
            </a:r>
            <a:r>
              <a:rPr lang="en-GB" sz="2000" b="1" dirty="0"/>
              <a:t>timely</a:t>
            </a:r>
            <a:r>
              <a:rPr lang="en-GB" sz="2000" dirty="0"/>
              <a:t> directions and instructions </a:t>
            </a:r>
            <a:r>
              <a:rPr lang="en-GB" sz="2000" b="1" dirty="0">
                <a:solidFill>
                  <a:srgbClr val="0070C0"/>
                </a:solidFill>
              </a:rPr>
              <a:t>manage risk</a:t>
            </a:r>
            <a:r>
              <a:rPr lang="en-GB" sz="2000" dirty="0"/>
              <a:t>?</a:t>
            </a:r>
          </a:p>
          <a:p>
            <a:pPr>
              <a:lnSpc>
                <a:spcPct val="150000"/>
              </a:lnSpc>
            </a:pPr>
            <a:r>
              <a:rPr lang="en-GB" sz="2000" dirty="0"/>
              <a:t>What constitutes </a:t>
            </a:r>
            <a:r>
              <a:rPr lang="en-GB" sz="2000" u="sng" dirty="0"/>
              <a:t>directions</a:t>
            </a:r>
            <a:r>
              <a:rPr lang="en-GB" sz="2000" dirty="0"/>
              <a:t> and </a:t>
            </a:r>
            <a:r>
              <a:rPr lang="en-GB" sz="2000" u="sng" dirty="0"/>
              <a:t>instructions</a:t>
            </a:r>
            <a:r>
              <a:rPr lang="en-GB" sz="2000" dirty="0"/>
              <a:t>?</a:t>
            </a:r>
          </a:p>
          <a:p>
            <a:pPr>
              <a:lnSpc>
                <a:spcPct val="150000"/>
              </a:lnSpc>
            </a:pPr>
            <a:r>
              <a:rPr lang="en-GB" sz="2000" b="1" dirty="0">
                <a:solidFill>
                  <a:srgbClr val="0070C0"/>
                </a:solidFill>
              </a:rPr>
              <a:t>Clear directions </a:t>
            </a:r>
            <a:r>
              <a:rPr lang="en-GB" sz="2000" dirty="0"/>
              <a:t>– First/Second road on left </a:t>
            </a:r>
            <a:r>
              <a:rPr lang="en-GB" sz="2000" b="1" dirty="0">
                <a:solidFill>
                  <a:srgbClr val="FF0000"/>
                </a:solidFill>
              </a:rPr>
              <a:t>not ‘Next’</a:t>
            </a:r>
          </a:p>
          <a:p>
            <a:pPr>
              <a:lnSpc>
                <a:spcPct val="150000"/>
              </a:lnSpc>
            </a:pPr>
            <a:r>
              <a:rPr lang="en-GB" sz="2000" b="1" dirty="0">
                <a:solidFill>
                  <a:srgbClr val="0070C0"/>
                </a:solidFill>
              </a:rPr>
              <a:t>Timely Instructions </a:t>
            </a:r>
            <a:r>
              <a:rPr lang="en-GB" sz="2000" dirty="0"/>
              <a:t>– What type of questions could </a:t>
            </a:r>
            <a:r>
              <a:rPr lang="en-GB" sz="2000" b="1" dirty="0">
                <a:solidFill>
                  <a:srgbClr val="00B050"/>
                </a:solidFill>
              </a:rPr>
              <a:t>manage risk </a:t>
            </a:r>
            <a:r>
              <a:rPr lang="en-GB" sz="2000" dirty="0"/>
              <a:t>on the move?</a:t>
            </a:r>
          </a:p>
          <a:p>
            <a:pPr>
              <a:lnSpc>
                <a:spcPct val="150000"/>
              </a:lnSpc>
            </a:pPr>
            <a:r>
              <a:rPr lang="en-GB" sz="2000" dirty="0"/>
              <a:t>Why do </a:t>
            </a:r>
            <a:r>
              <a:rPr lang="en-GB" sz="2000" u="sng" dirty="0"/>
              <a:t>leading Q’s </a:t>
            </a:r>
            <a:r>
              <a:rPr lang="en-GB" sz="2000" dirty="0"/>
              <a:t>remove the need for           </a:t>
            </a:r>
            <a:r>
              <a:rPr lang="en-GB" sz="2000" b="1" dirty="0">
                <a:solidFill>
                  <a:srgbClr val="0070C0"/>
                </a:solidFill>
              </a:rPr>
              <a:t>sufficient feedback </a:t>
            </a:r>
            <a:r>
              <a:rPr lang="en-GB" sz="2000" b="1" dirty="0">
                <a:solidFill>
                  <a:srgbClr val="00B050"/>
                </a:solidFill>
              </a:rPr>
              <a:t>(5</a:t>
            </a:r>
            <a:r>
              <a:rPr lang="en-GB" sz="2000" b="1" baseline="30000" dirty="0">
                <a:solidFill>
                  <a:srgbClr val="00B050"/>
                </a:solidFill>
              </a:rPr>
              <a:t>th</a:t>
            </a:r>
            <a:r>
              <a:rPr lang="en-GB" sz="2000" b="1" dirty="0">
                <a:solidFill>
                  <a:srgbClr val="00B050"/>
                </a:solidFill>
              </a:rPr>
              <a:t> competence in Risk management)</a:t>
            </a:r>
          </a:p>
          <a:p>
            <a:pPr marL="0" indent="0">
              <a:lnSpc>
                <a:spcPct val="200000"/>
              </a:lnSpc>
              <a:buNone/>
            </a:pPr>
            <a:endParaRPr lang="en-GB" sz="2000" dirty="0"/>
          </a:p>
          <a:p>
            <a:endParaRPr lang="en-GB" sz="2000" dirty="0"/>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B1427782-DB78-21C1-4FA7-F186A1B8F0CA}"/>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11A487A0-7A9D-D858-15FA-28DA16805FD2}"/>
              </a:ext>
            </a:extLst>
          </p:cNvPr>
          <p:cNvPicPr>
            <a:picLocks noChangeAspect="1"/>
          </p:cNvPicPr>
          <p:nvPr/>
        </p:nvPicPr>
        <p:blipFill>
          <a:blip r:embed="rId5"/>
          <a:srcRect t="19114" b="19114"/>
          <a:stretch/>
        </p:blipFill>
        <p:spPr>
          <a:xfrm>
            <a:off x="2747019" y="4609374"/>
            <a:ext cx="1633687" cy="1520665"/>
          </a:xfrm>
          <a:prstGeom prst="rect">
            <a:avLst/>
          </a:prstGeom>
        </p:spPr>
      </p:pic>
    </p:spTree>
    <p:extLst>
      <p:ext uri="{BB962C8B-B14F-4D97-AF65-F5344CB8AC3E}">
        <p14:creationId xmlns:p14="http://schemas.microsoft.com/office/powerpoint/2010/main" val="248298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sz="3200" dirty="0">
                <a:solidFill>
                  <a:srgbClr val="EBEBEB"/>
                </a:solidFill>
              </a:rPr>
              <a:t>Housekeeping - Agenda</a:t>
            </a:r>
          </a:p>
        </p:txBody>
      </p:sp>
      <p:sp>
        <p:nvSpPr>
          <p:cNvPr id="3" name="Content Placeholder 2"/>
          <p:cNvSpPr>
            <a:spLocks noGrp="1"/>
          </p:cNvSpPr>
          <p:nvPr>
            <p:ph idx="1"/>
          </p:nvPr>
        </p:nvSpPr>
        <p:spPr>
          <a:xfrm>
            <a:off x="5290076" y="574278"/>
            <a:ext cx="6290735" cy="6163873"/>
          </a:xfrm>
        </p:spPr>
        <p:txBody>
          <a:bodyPr anchor="ctr">
            <a:normAutofit/>
          </a:bodyPr>
          <a:lstStyle/>
          <a:p>
            <a:r>
              <a:rPr lang="en-GB" sz="2000" dirty="0"/>
              <a:t>Introduction to </a:t>
            </a:r>
            <a:r>
              <a:rPr lang="en-GB" sz="2000" b="1" dirty="0">
                <a:solidFill>
                  <a:srgbClr val="00B050"/>
                </a:solidFill>
              </a:rPr>
              <a:t>SC </a:t>
            </a:r>
            <a:r>
              <a:rPr lang="en-GB" sz="2000" dirty="0"/>
              <a:t>and research behind </a:t>
            </a:r>
            <a:r>
              <a:rPr lang="en-GB" sz="2000" b="1" dirty="0">
                <a:solidFill>
                  <a:srgbClr val="00B050"/>
                </a:solidFill>
              </a:rPr>
              <a:t>the standards</a:t>
            </a:r>
          </a:p>
          <a:p>
            <a:r>
              <a:rPr lang="en-GB" sz="2000" b="1" dirty="0">
                <a:solidFill>
                  <a:schemeClr val="accent1">
                    <a:lumMod val="60000"/>
                    <a:lumOff val="40000"/>
                  </a:schemeClr>
                </a:solidFill>
              </a:rPr>
              <a:t>Lesson planning </a:t>
            </a:r>
            <a:r>
              <a:rPr lang="en-GB" sz="2000" dirty="0"/>
              <a:t>overview</a:t>
            </a:r>
          </a:p>
          <a:p>
            <a:r>
              <a:rPr lang="en-GB" sz="2000" b="1" dirty="0">
                <a:solidFill>
                  <a:srgbClr val="0070C0"/>
                </a:solidFill>
              </a:rPr>
              <a:t>Learning domains </a:t>
            </a:r>
            <a:r>
              <a:rPr lang="en-GB" sz="2000" dirty="0"/>
              <a:t>and the four competencies</a:t>
            </a:r>
          </a:p>
          <a:p>
            <a:r>
              <a:rPr lang="en-GB" sz="2000" dirty="0"/>
              <a:t> </a:t>
            </a:r>
            <a:r>
              <a:rPr lang="en-GB" sz="2000" b="1" dirty="0">
                <a:solidFill>
                  <a:srgbClr val="0070C0"/>
                </a:solidFill>
              </a:rPr>
              <a:t>GROW Model </a:t>
            </a:r>
            <a:r>
              <a:rPr lang="en-GB" sz="2000" dirty="0"/>
              <a:t>and developing safe and responsible drivers – how this helps you on your </a:t>
            </a:r>
            <a:r>
              <a:rPr lang="en-GB" sz="2000" b="1" dirty="0">
                <a:solidFill>
                  <a:srgbClr val="00B050"/>
                </a:solidFill>
              </a:rPr>
              <a:t>SC</a:t>
            </a:r>
          </a:p>
          <a:p>
            <a:r>
              <a:rPr lang="en-GB" sz="2000" b="1" dirty="0">
                <a:solidFill>
                  <a:schemeClr val="accent1">
                    <a:lumMod val="60000"/>
                    <a:lumOff val="40000"/>
                  </a:schemeClr>
                </a:solidFill>
              </a:rPr>
              <a:t>Risk Management </a:t>
            </a:r>
            <a:r>
              <a:rPr lang="en-GB" sz="2000" dirty="0"/>
              <a:t>Pass marks &amp; 5 comps</a:t>
            </a:r>
          </a:p>
          <a:p>
            <a:r>
              <a:rPr lang="en-GB" sz="2000" dirty="0"/>
              <a:t>Q’s to </a:t>
            </a:r>
            <a:r>
              <a:rPr lang="en-GB" sz="2000" b="1" dirty="0">
                <a:solidFill>
                  <a:schemeClr val="accent1">
                    <a:lumMod val="60000"/>
                    <a:lumOff val="40000"/>
                  </a:schemeClr>
                </a:solidFill>
              </a:rPr>
              <a:t>manage risk</a:t>
            </a:r>
          </a:p>
          <a:p>
            <a:r>
              <a:rPr lang="en-GB" sz="2000" b="1" dirty="0">
                <a:solidFill>
                  <a:srgbClr val="0070C0"/>
                </a:solidFill>
              </a:rPr>
              <a:t>Core comps</a:t>
            </a:r>
          </a:p>
          <a:p>
            <a:r>
              <a:rPr lang="en-GB" sz="2000" b="1" dirty="0">
                <a:solidFill>
                  <a:schemeClr val="accent1">
                    <a:lumMod val="60000"/>
                    <a:lumOff val="40000"/>
                  </a:schemeClr>
                </a:solidFill>
              </a:rPr>
              <a:t>Teaching &amp; Learning Strategies</a:t>
            </a:r>
            <a:r>
              <a:rPr lang="en-GB" sz="2000" b="1" dirty="0"/>
              <a:t> </a:t>
            </a:r>
            <a:r>
              <a:rPr lang="en-GB" sz="2000" dirty="0"/>
              <a:t>3 comps and CCL</a:t>
            </a:r>
          </a:p>
          <a:p>
            <a:r>
              <a:rPr lang="en-GB" sz="2000" b="1" dirty="0">
                <a:solidFill>
                  <a:srgbClr val="0070C0"/>
                </a:solidFill>
              </a:rPr>
              <a:t>Learning styles &amp; Scaling model</a:t>
            </a:r>
          </a:p>
          <a:p>
            <a:pPr marL="0" indent="0">
              <a:lnSpc>
                <a:spcPct val="90000"/>
              </a:lnSpc>
              <a:buNone/>
            </a:pPr>
            <a:endParaRPr lang="en-GB" sz="2000" dirty="0"/>
          </a:p>
        </p:txBody>
      </p:sp>
      <p:pic>
        <p:nvPicPr>
          <p:cNvPr id="4" name="Picture 3"/>
          <p:cNvPicPr>
            <a:picLocks noChangeAspect="1"/>
          </p:cNvPicPr>
          <p:nvPr/>
        </p:nvPicPr>
        <p:blipFill>
          <a:blip r:embed="rId3"/>
          <a:srcRect/>
          <a:stretch/>
        </p:blipFill>
        <p:spPr>
          <a:xfrm>
            <a:off x="11236722" y="5902722"/>
            <a:ext cx="955278" cy="955278"/>
          </a:xfrm>
          <a:prstGeom prst="rect">
            <a:avLst/>
          </a:prstGeom>
        </p:spPr>
      </p:pic>
      <p:pic>
        <p:nvPicPr>
          <p:cNvPr id="22" name="Picture 21">
            <a:extLst>
              <a:ext uri="{FF2B5EF4-FFF2-40B4-BE49-F238E27FC236}">
                <a16:creationId xmlns:a16="http://schemas.microsoft.com/office/drawing/2014/main" id="{B9D2E369-84BD-776C-7AC4-F2FC5287DA3A}"/>
              </a:ext>
            </a:extLst>
          </p:cNvPr>
          <p:cNvPicPr>
            <a:picLocks noChangeAspect="1"/>
          </p:cNvPicPr>
          <p:nvPr/>
        </p:nvPicPr>
        <p:blipFill>
          <a:blip r:embed="rId4"/>
          <a:srcRect/>
          <a:stretch/>
        </p:blipFill>
        <p:spPr>
          <a:xfrm>
            <a:off x="570752" y="5492204"/>
            <a:ext cx="1787793" cy="707090"/>
          </a:xfrm>
          <a:prstGeom prst="rect">
            <a:avLst/>
          </a:prstGeom>
        </p:spPr>
      </p:pic>
      <p:pic>
        <p:nvPicPr>
          <p:cNvPr id="8" name="Picture 7">
            <a:extLst>
              <a:ext uri="{FF2B5EF4-FFF2-40B4-BE49-F238E27FC236}">
                <a16:creationId xmlns:a16="http://schemas.microsoft.com/office/drawing/2014/main" id="{EA050CD0-CD5F-3DB1-E7B4-7917B4EA272F}"/>
              </a:ext>
            </a:extLst>
          </p:cNvPr>
          <p:cNvPicPr>
            <a:picLocks noChangeAspect="1"/>
          </p:cNvPicPr>
          <p:nvPr/>
        </p:nvPicPr>
        <p:blipFill>
          <a:blip r:embed="rId5"/>
          <a:srcRect t="19114" b="19114"/>
          <a:stretch/>
        </p:blipFill>
        <p:spPr>
          <a:xfrm>
            <a:off x="9945856" y="188286"/>
            <a:ext cx="1633687" cy="1520665"/>
          </a:xfrm>
          <a:prstGeom prst="rect">
            <a:avLst/>
          </a:prstGeom>
        </p:spPr>
      </p:pic>
    </p:spTree>
    <p:extLst>
      <p:ext uri="{BB962C8B-B14F-4D97-AF65-F5344CB8AC3E}">
        <p14:creationId xmlns:p14="http://schemas.microsoft.com/office/powerpoint/2010/main" val="39988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ppt_w</p:attrName>
                                        </p:attrNameLst>
                                      </p:cBhvr>
                                      <p:tavLst>
                                        <p:tav tm="0" fmla="#ppt_w*sin(2.5*pi*$)">
                                          <p:val>
                                            <p:fltVal val="0"/>
                                          </p:val>
                                        </p:tav>
                                        <p:tav tm="100000">
                                          <p:val>
                                            <p:fltVal val="1"/>
                                          </p:val>
                                        </p:tav>
                                      </p:tavLst>
                                    </p:anim>
                                    <p:anim calcmode="lin" valueType="num">
                                      <p:cBhvr>
                                        <p:cTn id="4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Risk Management </a:t>
            </a:r>
            <a:br>
              <a:rPr lang="en-GB" sz="3200" dirty="0">
                <a:solidFill>
                  <a:srgbClr val="EBEBEB"/>
                </a:solidFill>
              </a:rPr>
            </a:br>
            <a:br>
              <a:rPr lang="en-GB" sz="3200" dirty="0">
                <a:solidFill>
                  <a:srgbClr val="EBEBEB"/>
                </a:solidFill>
              </a:rPr>
            </a:br>
            <a:r>
              <a:rPr lang="en-GB" sz="3200" dirty="0">
                <a:solidFill>
                  <a:srgbClr val="EBEBEB"/>
                </a:solidFill>
              </a:rPr>
              <a:t>5 Competencies</a:t>
            </a:r>
            <a:br>
              <a:rPr lang="en-GB" sz="3200" dirty="0">
                <a:solidFill>
                  <a:srgbClr val="EBEBEB"/>
                </a:solidFill>
              </a:rPr>
            </a:br>
            <a:br>
              <a:rPr lang="en-GB" sz="3200" dirty="0">
                <a:solidFill>
                  <a:srgbClr val="EBEBEB"/>
                </a:solidFill>
              </a:rPr>
            </a:br>
            <a:r>
              <a:rPr lang="en-GB" sz="3200" dirty="0">
                <a:solidFill>
                  <a:srgbClr val="EBEBEB"/>
                </a:solidFill>
              </a:rPr>
              <a:t>Surrounding Areas</a:t>
            </a:r>
            <a:br>
              <a:rPr lang="en-GB" sz="3200" dirty="0">
                <a:solidFill>
                  <a:srgbClr val="EBEBEB"/>
                </a:solidFill>
              </a:rPr>
            </a:br>
            <a:r>
              <a:rPr lang="en-GB" sz="3200" dirty="0">
                <a:solidFill>
                  <a:srgbClr val="EBEBEB"/>
                </a:solidFill>
              </a:rPr>
              <a:t>&amp; Core Comps</a:t>
            </a:r>
          </a:p>
        </p:txBody>
      </p:sp>
      <p:sp>
        <p:nvSpPr>
          <p:cNvPr id="3" name="Content Placeholder 2"/>
          <p:cNvSpPr>
            <a:spLocks noGrp="1"/>
          </p:cNvSpPr>
          <p:nvPr>
            <p:ph idx="1"/>
          </p:nvPr>
        </p:nvSpPr>
        <p:spPr>
          <a:xfrm>
            <a:off x="5118781" y="1009375"/>
            <a:ext cx="6780263" cy="6857999"/>
          </a:xfrm>
        </p:spPr>
        <p:txBody>
          <a:bodyPr anchor="ctr">
            <a:normAutofit/>
          </a:bodyPr>
          <a:lstStyle/>
          <a:p>
            <a:pPr>
              <a:lnSpc>
                <a:spcPct val="150000"/>
              </a:lnSpc>
            </a:pPr>
            <a:r>
              <a:rPr lang="en-GB" sz="2000" b="1" u="sng" dirty="0">
                <a:solidFill>
                  <a:srgbClr val="0070C0"/>
                </a:solidFill>
              </a:rPr>
              <a:t>Was the trainer aware of the surrounding areas and pupils actions?</a:t>
            </a:r>
          </a:p>
          <a:p>
            <a:pPr>
              <a:lnSpc>
                <a:spcPct val="150000"/>
              </a:lnSpc>
            </a:pPr>
            <a:r>
              <a:rPr lang="en-GB" sz="2000" b="1" dirty="0">
                <a:solidFill>
                  <a:srgbClr val="00B050"/>
                </a:solidFill>
              </a:rPr>
              <a:t>Fault Id / Fault analysis / Fault remedy</a:t>
            </a:r>
          </a:p>
          <a:p>
            <a:pPr>
              <a:lnSpc>
                <a:spcPct val="150000"/>
              </a:lnSpc>
            </a:pPr>
            <a:r>
              <a:rPr lang="en-GB" sz="2000" dirty="0"/>
              <a:t>Where do the </a:t>
            </a:r>
            <a:r>
              <a:rPr lang="en-GB" sz="2000" dirty="0">
                <a:solidFill>
                  <a:srgbClr val="00B050"/>
                </a:solidFill>
              </a:rPr>
              <a:t>Core comps </a:t>
            </a:r>
            <a:r>
              <a:rPr lang="en-GB" sz="2000" dirty="0"/>
              <a:t>fit in here?</a:t>
            </a:r>
          </a:p>
          <a:p>
            <a:pPr>
              <a:lnSpc>
                <a:spcPct val="150000"/>
              </a:lnSpc>
            </a:pPr>
            <a:r>
              <a:rPr lang="en-GB" sz="2000" dirty="0"/>
              <a:t>How do you know </a:t>
            </a:r>
            <a:r>
              <a:rPr lang="en-GB" sz="2000" b="1" dirty="0"/>
              <a:t>what</a:t>
            </a:r>
            <a:r>
              <a:rPr lang="en-GB" sz="2000" dirty="0"/>
              <a:t> to observe and </a:t>
            </a:r>
            <a:r>
              <a:rPr lang="en-GB" sz="2000" b="1" dirty="0"/>
              <a:t>when</a:t>
            </a:r>
            <a:r>
              <a:rPr lang="en-GB" sz="2000" dirty="0"/>
              <a:t>?</a:t>
            </a:r>
          </a:p>
          <a:p>
            <a:pPr>
              <a:lnSpc>
                <a:spcPct val="150000"/>
              </a:lnSpc>
            </a:pPr>
            <a:r>
              <a:rPr lang="en-GB" sz="2000" b="1" dirty="0"/>
              <a:t>Routines </a:t>
            </a:r>
            <a:r>
              <a:rPr lang="en-GB" sz="2000" dirty="0"/>
              <a:t>(</a:t>
            </a:r>
            <a:r>
              <a:rPr lang="en-GB" sz="2000" dirty="0">
                <a:solidFill>
                  <a:srgbClr val="FF0000"/>
                </a:solidFill>
              </a:rPr>
              <a:t>MSMPSL</a:t>
            </a:r>
            <a:r>
              <a:rPr lang="en-GB" sz="2000" dirty="0"/>
              <a:t> etc) / Hazard planning / Comms driving / Conscious competence in own driving </a:t>
            </a:r>
          </a:p>
          <a:p>
            <a:pPr>
              <a:lnSpc>
                <a:spcPct val="150000"/>
              </a:lnSpc>
            </a:pPr>
            <a:r>
              <a:rPr lang="en-GB" sz="2000" dirty="0"/>
              <a:t>Leads into </a:t>
            </a:r>
            <a:r>
              <a:rPr lang="en-GB" sz="2000" b="1" dirty="0">
                <a:solidFill>
                  <a:srgbClr val="0070C0"/>
                </a:solidFill>
              </a:rPr>
              <a:t>Leading Questions</a:t>
            </a:r>
          </a:p>
          <a:p>
            <a:pPr>
              <a:lnSpc>
                <a:spcPct val="150000"/>
              </a:lnSpc>
            </a:pPr>
            <a:r>
              <a:rPr lang="en-GB" sz="2000" dirty="0"/>
              <a:t>Your ability to do this helps to </a:t>
            </a:r>
            <a:r>
              <a:rPr lang="en-GB" sz="2000" b="1" dirty="0"/>
              <a:t>keep the pupil responsible                                </a:t>
            </a:r>
          </a:p>
          <a:p>
            <a:pPr marL="0" indent="0">
              <a:lnSpc>
                <a:spcPct val="200000"/>
              </a:lnSpc>
              <a:buNone/>
            </a:pPr>
            <a:endParaRPr lang="en-GB" sz="2000" dirty="0"/>
          </a:p>
          <a:p>
            <a:pPr>
              <a:lnSpc>
                <a:spcPct val="200000"/>
              </a:lnSpc>
            </a:pPr>
            <a:endParaRPr lang="en-GB" sz="2000" dirty="0"/>
          </a:p>
          <a:p>
            <a:endParaRPr lang="en-GB" sz="2000" dirty="0"/>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160C8CA5-1137-82C7-D757-788DFCF581D0}"/>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97BCFD6F-5376-336F-A3DC-A50331BA28FB}"/>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18029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Risk Management</a:t>
            </a:r>
            <a:br>
              <a:rPr lang="en-GB" sz="3200" dirty="0">
                <a:solidFill>
                  <a:srgbClr val="EBEBEB"/>
                </a:solidFill>
              </a:rPr>
            </a:br>
            <a:r>
              <a:rPr lang="en-GB" sz="3200" dirty="0">
                <a:solidFill>
                  <a:srgbClr val="EBEBEB"/>
                </a:solidFill>
              </a:rPr>
              <a:t>SUMMARY </a:t>
            </a:r>
            <a:br>
              <a:rPr lang="en-GB" sz="3200" dirty="0">
                <a:solidFill>
                  <a:srgbClr val="EBEBEB"/>
                </a:solidFill>
              </a:rPr>
            </a:br>
            <a:br>
              <a:rPr lang="en-GB" sz="3200" dirty="0">
                <a:solidFill>
                  <a:srgbClr val="EBEBEB"/>
                </a:solidFill>
              </a:rPr>
            </a:br>
            <a:r>
              <a:rPr lang="en-GB" sz="3200" dirty="0">
                <a:solidFill>
                  <a:srgbClr val="EBEBEB"/>
                </a:solidFill>
              </a:rPr>
              <a:t>Group Exercise</a:t>
            </a:r>
            <a:br>
              <a:rPr lang="en-GB" sz="3200" dirty="0">
                <a:solidFill>
                  <a:srgbClr val="EBEBEB"/>
                </a:solidFill>
              </a:rPr>
            </a:br>
            <a:r>
              <a:rPr lang="en-GB" sz="3200" dirty="0">
                <a:solidFill>
                  <a:schemeClr val="bg1"/>
                </a:solidFill>
              </a:rPr>
              <a:t>(5 mins)</a:t>
            </a:r>
            <a:br>
              <a:rPr lang="en-GB" sz="3200" dirty="0">
                <a:solidFill>
                  <a:prstClr val="black">
                    <a:lumMod val="75000"/>
                    <a:lumOff val="25000"/>
                  </a:prstClr>
                </a:solidFill>
              </a:rPr>
            </a:br>
            <a:endParaRPr lang="en-GB" sz="3200" dirty="0">
              <a:solidFill>
                <a:srgbClr val="EBEBEB"/>
              </a:solidFill>
            </a:endParaRPr>
          </a:p>
        </p:txBody>
      </p:sp>
      <p:sp>
        <p:nvSpPr>
          <p:cNvPr id="3" name="Content Placeholder 2"/>
          <p:cNvSpPr>
            <a:spLocks noGrp="1"/>
          </p:cNvSpPr>
          <p:nvPr>
            <p:ph idx="1"/>
          </p:nvPr>
        </p:nvSpPr>
        <p:spPr>
          <a:xfrm>
            <a:off x="5062292" y="1494503"/>
            <a:ext cx="6780263" cy="6857999"/>
          </a:xfrm>
        </p:spPr>
        <p:txBody>
          <a:bodyPr anchor="ctr">
            <a:normAutofit/>
          </a:bodyPr>
          <a:lstStyle/>
          <a:p>
            <a:pPr marL="0" indent="0">
              <a:lnSpc>
                <a:spcPct val="200000"/>
              </a:lnSpc>
              <a:buNone/>
            </a:pPr>
            <a:endParaRPr lang="en-GB" sz="2000" b="1" u="sng" dirty="0"/>
          </a:p>
          <a:p>
            <a:pPr lvl="0">
              <a:lnSpc>
                <a:spcPct val="150000"/>
              </a:lnSpc>
              <a:buClr>
                <a:srgbClr val="B01513"/>
              </a:buClr>
            </a:pPr>
            <a:r>
              <a:rPr lang="en-GB" sz="2000" b="1" dirty="0">
                <a:solidFill>
                  <a:prstClr val="black">
                    <a:lumMod val="75000"/>
                    <a:lumOff val="25000"/>
                  </a:prstClr>
                </a:solidFill>
              </a:rPr>
              <a:t>In groups </a:t>
            </a:r>
            <a:r>
              <a:rPr lang="en-GB" sz="2000" dirty="0">
                <a:solidFill>
                  <a:prstClr val="black">
                    <a:lumMod val="75000"/>
                    <a:lumOff val="25000"/>
                  </a:prstClr>
                </a:solidFill>
              </a:rPr>
              <a:t>discuss the following scenario:-  </a:t>
            </a:r>
          </a:p>
          <a:p>
            <a:pPr lvl="0">
              <a:lnSpc>
                <a:spcPct val="150000"/>
              </a:lnSpc>
              <a:buClr>
                <a:srgbClr val="B01513"/>
              </a:buClr>
            </a:pPr>
            <a:r>
              <a:rPr lang="en-GB" sz="2000" dirty="0">
                <a:solidFill>
                  <a:prstClr val="black">
                    <a:lumMod val="75000"/>
                    <a:lumOff val="25000"/>
                  </a:prstClr>
                </a:solidFill>
              </a:rPr>
              <a:t>Pupil (part trained), Goal is to improve </a:t>
            </a:r>
            <a:r>
              <a:rPr lang="en-GB" sz="2000" u="sng" dirty="0">
                <a:solidFill>
                  <a:srgbClr val="FF0000"/>
                </a:solidFill>
              </a:rPr>
              <a:t>confidence</a:t>
            </a:r>
            <a:r>
              <a:rPr lang="en-GB" sz="2000" dirty="0">
                <a:solidFill>
                  <a:prstClr val="black">
                    <a:lumMod val="75000"/>
                    <a:lumOff val="25000"/>
                  </a:prstClr>
                </a:solidFill>
              </a:rPr>
              <a:t> approaching roundabouts and </a:t>
            </a:r>
            <a:r>
              <a:rPr lang="en-GB" sz="2000" b="1" u="sng" dirty="0">
                <a:solidFill>
                  <a:schemeClr val="accent3">
                    <a:lumMod val="75000"/>
                  </a:schemeClr>
                </a:solidFill>
              </a:rPr>
              <a:t>judging gaps </a:t>
            </a:r>
          </a:p>
          <a:p>
            <a:pPr lvl="0">
              <a:lnSpc>
                <a:spcPct val="150000"/>
              </a:lnSpc>
              <a:buClr>
                <a:srgbClr val="B01513"/>
              </a:buClr>
            </a:pPr>
            <a:r>
              <a:rPr lang="en-GB" sz="2000" dirty="0">
                <a:solidFill>
                  <a:prstClr val="black">
                    <a:lumMod val="75000"/>
                    <a:lumOff val="25000"/>
                  </a:prstClr>
                </a:solidFill>
              </a:rPr>
              <a:t>Discuss how you might </a:t>
            </a:r>
            <a:r>
              <a:rPr lang="en-GB" sz="2000" b="1" dirty="0">
                <a:solidFill>
                  <a:srgbClr val="0070C0"/>
                </a:solidFill>
              </a:rPr>
              <a:t>divide responsibilities </a:t>
            </a:r>
            <a:r>
              <a:rPr lang="en-GB" sz="2000" dirty="0">
                <a:solidFill>
                  <a:prstClr val="black">
                    <a:lumMod val="75000"/>
                    <a:lumOff val="25000"/>
                  </a:prstClr>
                </a:solidFill>
              </a:rPr>
              <a:t>(</a:t>
            </a:r>
            <a:r>
              <a:rPr lang="en-GB" sz="2000" b="1" dirty="0">
                <a:solidFill>
                  <a:prstClr val="black">
                    <a:lumMod val="75000"/>
                    <a:lumOff val="25000"/>
                  </a:prstClr>
                </a:solidFill>
              </a:rPr>
              <a:t>Inside the goal for progress) </a:t>
            </a:r>
            <a:r>
              <a:rPr lang="en-GB" sz="2000" dirty="0">
                <a:solidFill>
                  <a:prstClr val="black">
                    <a:lumMod val="75000"/>
                    <a:lumOff val="25000"/>
                  </a:prstClr>
                </a:solidFill>
              </a:rPr>
              <a:t>&amp; how </a:t>
            </a:r>
            <a:r>
              <a:rPr lang="en-GB" sz="2000" b="1" dirty="0">
                <a:solidFill>
                  <a:srgbClr val="0070C0"/>
                </a:solidFill>
              </a:rPr>
              <a:t>dividing responsibilities </a:t>
            </a:r>
            <a:r>
              <a:rPr lang="en-GB" sz="2000" dirty="0">
                <a:solidFill>
                  <a:prstClr val="black">
                    <a:lumMod val="75000"/>
                    <a:lumOff val="25000"/>
                  </a:prstClr>
                </a:solidFill>
              </a:rPr>
              <a:t>in this way will help the pupil to achieve the goal</a:t>
            </a:r>
          </a:p>
          <a:p>
            <a:pPr lvl="0">
              <a:lnSpc>
                <a:spcPct val="150000"/>
              </a:lnSpc>
              <a:buClr>
                <a:srgbClr val="B01513"/>
              </a:buClr>
            </a:pPr>
            <a:r>
              <a:rPr lang="en-GB" sz="2000" dirty="0">
                <a:solidFill>
                  <a:prstClr val="black">
                    <a:lumMod val="75000"/>
                    <a:lumOff val="25000"/>
                  </a:prstClr>
                </a:solidFill>
              </a:rPr>
              <a:t>What risks could need managing </a:t>
            </a:r>
            <a:r>
              <a:rPr lang="en-GB" sz="2000" b="1" dirty="0">
                <a:solidFill>
                  <a:prstClr val="black">
                    <a:lumMod val="75000"/>
                    <a:lumOff val="25000"/>
                  </a:prstClr>
                </a:solidFill>
              </a:rPr>
              <a:t>outside of the goal (</a:t>
            </a:r>
            <a:r>
              <a:rPr lang="en-GB" sz="2000" b="1" dirty="0" err="1">
                <a:solidFill>
                  <a:prstClr val="black">
                    <a:lumMod val="75000"/>
                    <a:lumOff val="25000"/>
                  </a:prstClr>
                </a:solidFill>
              </a:rPr>
              <a:t>e.g</a:t>
            </a:r>
            <a:r>
              <a:rPr lang="en-GB" sz="2000" b="1" dirty="0">
                <a:solidFill>
                  <a:prstClr val="black">
                    <a:lumMod val="75000"/>
                    <a:lumOff val="25000"/>
                  </a:prstClr>
                </a:solidFill>
              </a:rPr>
              <a:t> meeting, clearance etc)</a:t>
            </a:r>
          </a:p>
          <a:p>
            <a:pPr lvl="0">
              <a:lnSpc>
                <a:spcPct val="150000"/>
              </a:lnSpc>
              <a:buClr>
                <a:srgbClr val="B01513"/>
              </a:buClr>
            </a:pPr>
            <a:r>
              <a:rPr lang="en-GB" sz="2000" dirty="0">
                <a:solidFill>
                  <a:prstClr val="black">
                    <a:lumMod val="75000"/>
                    <a:lumOff val="25000"/>
                  </a:prstClr>
                </a:solidFill>
              </a:rPr>
              <a:t>How would you manage risk on the move –     </a:t>
            </a:r>
            <a:r>
              <a:rPr lang="en-GB" sz="2000" b="1" dirty="0">
                <a:solidFill>
                  <a:prstClr val="black">
                    <a:lumMod val="75000"/>
                    <a:lumOff val="25000"/>
                  </a:prstClr>
                </a:solidFill>
              </a:rPr>
              <a:t>inside the goal / outside goal</a:t>
            </a:r>
          </a:p>
          <a:p>
            <a:pPr marL="0" indent="0">
              <a:lnSpc>
                <a:spcPct val="200000"/>
              </a:lnSpc>
              <a:buNone/>
            </a:pPr>
            <a:endParaRPr lang="en-GB" sz="2000" b="1" u="sng" dirty="0"/>
          </a:p>
          <a:p>
            <a:pPr marL="0" indent="0">
              <a:lnSpc>
                <a:spcPct val="200000"/>
              </a:lnSpc>
              <a:buNone/>
            </a:pPr>
            <a:endParaRPr lang="en-GB" sz="2000" dirty="0"/>
          </a:p>
          <a:p>
            <a:pPr marL="0" indent="0">
              <a:lnSpc>
                <a:spcPct val="200000"/>
              </a:lnSpc>
              <a:buNone/>
            </a:pPr>
            <a:endParaRPr lang="en-GB" sz="2000" dirty="0"/>
          </a:p>
          <a:p>
            <a:pPr>
              <a:lnSpc>
                <a:spcPct val="200000"/>
              </a:lnSpc>
            </a:pPr>
            <a:endParaRPr lang="en-GB" sz="2000" dirty="0"/>
          </a:p>
          <a:p>
            <a:endParaRPr lang="en-GB" sz="2000" dirty="0"/>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FF8119C5-02BE-AEA9-1112-203D6BDB2EE1}"/>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9EFE82FC-40E0-447B-20C1-EDADE1B202D5}"/>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97300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TOP 5 REASONS ADI’S FAIL STANDARDS CHECKS</a:t>
            </a:r>
          </a:p>
        </p:txBody>
      </p:sp>
      <p:sp>
        <p:nvSpPr>
          <p:cNvPr id="3" name="Content Placeholder 2"/>
          <p:cNvSpPr>
            <a:spLocks noGrp="1"/>
          </p:cNvSpPr>
          <p:nvPr>
            <p:ph idx="1"/>
          </p:nvPr>
        </p:nvSpPr>
        <p:spPr>
          <a:xfrm>
            <a:off x="5134270" y="384431"/>
            <a:ext cx="6055253" cy="6857999"/>
          </a:xfrm>
        </p:spPr>
        <p:txBody>
          <a:bodyPr anchor="ctr">
            <a:normAutofit/>
          </a:bodyPr>
          <a:lstStyle/>
          <a:p>
            <a:r>
              <a:rPr lang="en-GB" dirty="0"/>
              <a:t>DVSA analysis shows the top 5 areas where instructors fail to demonstrate competence are where they </a:t>
            </a:r>
            <a:r>
              <a:rPr lang="en-GB" b="1" u="sng" dirty="0">
                <a:solidFill>
                  <a:srgbClr val="FF0000"/>
                </a:solidFill>
              </a:rPr>
              <a:t>haven’t</a:t>
            </a:r>
            <a:r>
              <a:rPr lang="en-GB" dirty="0"/>
              <a:t>:-</a:t>
            </a:r>
          </a:p>
          <a:p>
            <a:pPr lvl="0"/>
            <a:r>
              <a:rPr lang="en-GB" b="1" dirty="0"/>
              <a:t>Adapted the lesson plan, when appropriate, to help the pupil work towards their learning goals</a:t>
            </a:r>
          </a:p>
          <a:p>
            <a:pPr lvl="0"/>
            <a:r>
              <a:rPr lang="en-GB" b="1" dirty="0"/>
              <a:t>Taught the lesson in a style suited to the pupil’s learning style and current ability</a:t>
            </a:r>
          </a:p>
          <a:p>
            <a:pPr lvl="0"/>
            <a:r>
              <a:rPr lang="en-GB" b="1" dirty="0"/>
              <a:t>Encouraged the pupil to analyse problems and take responsibility for their learning</a:t>
            </a:r>
          </a:p>
          <a:p>
            <a:pPr lvl="0"/>
            <a:r>
              <a:rPr lang="en-GB" b="1" dirty="0"/>
              <a:t>Given the pupil appropriate and timely feedback during the session</a:t>
            </a:r>
          </a:p>
          <a:p>
            <a:pPr lvl="0"/>
            <a:r>
              <a:rPr lang="en-GB" b="1" i="1" dirty="0">
                <a:solidFill>
                  <a:srgbClr val="FF0000"/>
                </a:solidFill>
              </a:rPr>
              <a:t>Given enough feedback to help the pupil understand any potentially safety-critical incidents</a:t>
            </a:r>
          </a:p>
          <a:p>
            <a:pPr marL="0" indent="0">
              <a:buNone/>
            </a:pPr>
            <a:r>
              <a:rPr lang="en-GB" sz="2000" dirty="0"/>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pic>
        <p:nvPicPr>
          <p:cNvPr id="4" name="Picture 3"/>
          <p:cNvPicPr>
            <a:picLocks noChangeAspect="1"/>
          </p:cNvPicPr>
          <p:nvPr/>
        </p:nvPicPr>
        <p:blipFill>
          <a:blip r:embed="rId3"/>
          <a:srcRect/>
          <a:stretch/>
        </p:blipFill>
        <p:spPr>
          <a:xfrm>
            <a:off x="10890913" y="5556913"/>
            <a:ext cx="1301087" cy="1301087"/>
          </a:xfrm>
          <a:prstGeom prst="rect">
            <a:avLst/>
          </a:prstGeom>
        </p:spPr>
      </p:pic>
      <p:pic>
        <p:nvPicPr>
          <p:cNvPr id="21" name="Picture 20">
            <a:extLst>
              <a:ext uri="{FF2B5EF4-FFF2-40B4-BE49-F238E27FC236}">
                <a16:creationId xmlns:a16="http://schemas.microsoft.com/office/drawing/2014/main" id="{395A1B98-84BD-AB5A-62D1-977BF9C61FBD}"/>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39332B49-8627-F7A2-6984-7028B957DDB7}"/>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30075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Risk Management</a:t>
            </a:r>
            <a:br>
              <a:rPr lang="en-GB" sz="3200" dirty="0">
                <a:solidFill>
                  <a:srgbClr val="EBEBEB"/>
                </a:solidFill>
              </a:rPr>
            </a:br>
            <a:br>
              <a:rPr lang="en-GB" sz="3200" dirty="0">
                <a:solidFill>
                  <a:srgbClr val="EBEBEB"/>
                </a:solidFill>
              </a:rPr>
            </a:br>
            <a:r>
              <a:rPr lang="en-GB" sz="3200" dirty="0">
                <a:solidFill>
                  <a:srgbClr val="EBEBEB"/>
                </a:solidFill>
              </a:rPr>
              <a:t>Sufficient Feedback</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028977" y="587164"/>
            <a:ext cx="6960452" cy="6857999"/>
          </a:xfrm>
        </p:spPr>
        <p:txBody>
          <a:bodyPr anchor="ctr">
            <a:normAutofit/>
          </a:bodyPr>
          <a:lstStyle/>
          <a:p>
            <a:r>
              <a:rPr lang="en-GB" sz="2000" b="1" u="sng" dirty="0">
                <a:solidFill>
                  <a:srgbClr val="0070C0"/>
                </a:solidFill>
              </a:rPr>
              <a:t>Was sufficient feedback given to help the pupil understand any potential safety critical incidents </a:t>
            </a:r>
            <a:r>
              <a:rPr lang="en-GB" sz="2000" dirty="0">
                <a:solidFill>
                  <a:srgbClr val="0070C0"/>
                </a:solidFill>
              </a:rPr>
              <a:t>	</a:t>
            </a:r>
            <a:r>
              <a:rPr lang="en-GB" sz="2000" dirty="0"/>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2000" dirty="0"/>
              <a:t>What happened ? </a:t>
            </a:r>
            <a:r>
              <a:rPr lang="en-GB" sz="2000" dirty="0">
                <a:solidFill>
                  <a:srgbClr val="0070C0"/>
                </a:solidFill>
              </a:rPr>
              <a:t>(Fault ID)</a:t>
            </a:r>
          </a:p>
          <a:p>
            <a:pPr>
              <a:lnSpc>
                <a:spcPct val="150000"/>
              </a:lnSpc>
            </a:pPr>
            <a:r>
              <a:rPr lang="en-GB" sz="2000" dirty="0"/>
              <a:t>Why did it happen ? </a:t>
            </a:r>
            <a:r>
              <a:rPr lang="en-GB" sz="2000" dirty="0">
                <a:solidFill>
                  <a:srgbClr val="0070C0"/>
                </a:solidFill>
              </a:rPr>
              <a:t>(Fault Analysis)</a:t>
            </a:r>
            <a:r>
              <a:rPr lang="en-GB" sz="2000" dirty="0"/>
              <a:t> (</a:t>
            </a:r>
            <a:r>
              <a:rPr lang="en-GB" sz="2000" b="1" dirty="0">
                <a:solidFill>
                  <a:srgbClr val="00B050"/>
                </a:solidFill>
              </a:rPr>
              <a:t>Psychomotor</a:t>
            </a:r>
            <a:r>
              <a:rPr lang="en-GB" sz="2000" b="1" dirty="0"/>
              <a:t>/</a:t>
            </a:r>
            <a:r>
              <a:rPr lang="en-GB" sz="2000" b="1" dirty="0">
                <a:solidFill>
                  <a:schemeClr val="accent3">
                    <a:lumMod val="75000"/>
                  </a:schemeClr>
                </a:solidFill>
              </a:rPr>
              <a:t>cognitive</a:t>
            </a:r>
            <a:r>
              <a:rPr lang="en-GB" sz="2000" b="1" dirty="0"/>
              <a:t>/</a:t>
            </a:r>
            <a:r>
              <a:rPr lang="en-GB" sz="2000" b="1" dirty="0">
                <a:solidFill>
                  <a:srgbClr val="FF0000"/>
                </a:solidFill>
              </a:rPr>
              <a:t>affective</a:t>
            </a:r>
            <a:r>
              <a:rPr lang="en-GB" sz="2000" dirty="0"/>
              <a:t>)</a:t>
            </a:r>
          </a:p>
          <a:p>
            <a:pPr>
              <a:lnSpc>
                <a:spcPct val="150000"/>
              </a:lnSpc>
            </a:pPr>
            <a:r>
              <a:rPr lang="en-GB" sz="2000" dirty="0"/>
              <a:t>What are the </a:t>
            </a:r>
            <a:r>
              <a:rPr lang="en-GB" sz="2000" dirty="0">
                <a:solidFill>
                  <a:srgbClr val="FF0000"/>
                </a:solidFill>
              </a:rPr>
              <a:t>risks </a:t>
            </a:r>
            <a:r>
              <a:rPr lang="en-GB" sz="2000" dirty="0"/>
              <a:t>involved ?</a:t>
            </a:r>
          </a:p>
          <a:p>
            <a:pPr>
              <a:lnSpc>
                <a:spcPct val="150000"/>
              </a:lnSpc>
            </a:pPr>
            <a:r>
              <a:rPr lang="en-GB" sz="2000" dirty="0"/>
              <a:t>How could you improve it / make it safe ? </a:t>
            </a:r>
            <a:r>
              <a:rPr lang="en-GB" sz="2000" dirty="0">
                <a:solidFill>
                  <a:srgbClr val="0070C0"/>
                </a:solidFill>
              </a:rPr>
              <a:t>(Remedy)</a:t>
            </a:r>
          </a:p>
          <a:p>
            <a:pPr>
              <a:lnSpc>
                <a:spcPct val="150000"/>
              </a:lnSpc>
            </a:pPr>
            <a:r>
              <a:rPr lang="en-GB" sz="2000" dirty="0"/>
              <a:t>What are the </a:t>
            </a:r>
            <a:r>
              <a:rPr lang="en-GB" sz="2000" b="1" dirty="0"/>
              <a:t>benefits</a:t>
            </a:r>
            <a:r>
              <a:rPr lang="en-GB" sz="2000" dirty="0"/>
              <a:t> of the new approach ?</a:t>
            </a:r>
          </a:p>
          <a:p>
            <a:pPr marL="0" lvl="0" indent="0">
              <a:spcBef>
                <a:spcPts val="0"/>
              </a:spcBef>
              <a:buClrTx/>
              <a:buSzTx/>
              <a:buNone/>
              <a:defRPr/>
            </a:pPr>
            <a:endParaRPr lang="en-GB" sz="2000" dirty="0">
              <a:solidFill>
                <a:srgbClr val="0070C0"/>
              </a:solidFill>
            </a:endParaRPr>
          </a:p>
          <a:p>
            <a:pPr marL="0" lvl="0" indent="0">
              <a:spcBef>
                <a:spcPts val="0"/>
              </a:spcBef>
              <a:buClrTx/>
              <a:buSzTx/>
              <a:buNone/>
              <a:defRPr/>
            </a:pPr>
            <a:r>
              <a:rPr lang="en-GB" sz="2000" b="1" dirty="0">
                <a:solidFill>
                  <a:srgbClr val="0070C0"/>
                </a:solidFill>
              </a:rPr>
              <a:t>											     </a:t>
            </a:r>
            <a:r>
              <a:rPr lang="en-GB" sz="3200" b="1" dirty="0">
                <a:solidFill>
                  <a:srgbClr val="FF0000"/>
                </a:solidFill>
              </a:rPr>
              <a:t> ….</a:t>
            </a: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A3254124-1633-60B8-27DF-2415806635F3}"/>
              </a:ext>
            </a:extLst>
          </p:cNvPr>
          <p:cNvPicPr>
            <a:picLocks noChangeAspect="1"/>
          </p:cNvPicPr>
          <p:nvPr/>
        </p:nvPicPr>
        <p:blipFill>
          <a:blip r:embed="rId4"/>
          <a:srcRect/>
          <a:stretch/>
        </p:blipFill>
        <p:spPr>
          <a:xfrm>
            <a:off x="570752" y="5492204"/>
            <a:ext cx="1787793" cy="707090"/>
          </a:xfrm>
          <a:prstGeom prst="rect">
            <a:avLst/>
          </a:prstGeom>
        </p:spPr>
      </p:pic>
    </p:spTree>
    <p:extLst>
      <p:ext uri="{BB962C8B-B14F-4D97-AF65-F5344CB8AC3E}">
        <p14:creationId xmlns:p14="http://schemas.microsoft.com/office/powerpoint/2010/main" val="410285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Risk Management</a:t>
            </a:r>
            <a:br>
              <a:rPr lang="en-GB" sz="3200" dirty="0">
                <a:solidFill>
                  <a:srgbClr val="EBEBEB"/>
                </a:solidFill>
              </a:rPr>
            </a:br>
            <a:br>
              <a:rPr lang="en-GB" sz="3200" dirty="0">
                <a:solidFill>
                  <a:srgbClr val="EBEBEB"/>
                </a:solidFill>
              </a:rPr>
            </a:br>
            <a:r>
              <a:rPr lang="en-GB" sz="3200" dirty="0">
                <a:solidFill>
                  <a:srgbClr val="EBEBEB"/>
                </a:solidFill>
              </a:rPr>
              <a:t>Sufficient Feedback</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122057" y="-77230"/>
            <a:ext cx="6960452" cy="6857999"/>
          </a:xfrm>
        </p:spPr>
        <p:txBody>
          <a:bodyPr anchor="ctr">
            <a:normAutofit/>
          </a:bodyPr>
          <a:lstStyle/>
          <a:p>
            <a:r>
              <a:rPr lang="en-GB" sz="2000" b="1" u="sng" dirty="0">
                <a:solidFill>
                  <a:srgbClr val="0070C0"/>
                </a:solidFill>
              </a:rPr>
              <a:t>Was sufficient feedback given to help the pupil understand any potential safety critical incidents </a:t>
            </a:r>
            <a:r>
              <a:rPr lang="en-GB" sz="2000" dirty="0">
                <a:solidFill>
                  <a:srgbClr val="0070C0"/>
                </a:solidFill>
              </a:rPr>
              <a:t>	</a:t>
            </a:r>
            <a:r>
              <a:rPr lang="en-GB" sz="2000" dirty="0"/>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t>Learning around </a:t>
            </a:r>
            <a:r>
              <a:rPr lang="en-GB" sz="2000" dirty="0">
                <a:solidFill>
                  <a:srgbClr val="FF0000"/>
                </a:solidFill>
              </a:rPr>
              <a:t>risk </a:t>
            </a:r>
            <a:r>
              <a:rPr lang="en-GB" sz="2000" dirty="0"/>
              <a:t>v </a:t>
            </a:r>
            <a:r>
              <a:rPr lang="en-GB" sz="2000" dirty="0">
                <a:solidFill>
                  <a:srgbClr val="FF0000"/>
                </a:solidFill>
              </a:rPr>
              <a:t>underdeveloped understanding of risk</a:t>
            </a:r>
          </a:p>
          <a:p>
            <a:r>
              <a:rPr lang="en-GB" sz="2000" dirty="0"/>
              <a:t>Fault </a:t>
            </a:r>
            <a:r>
              <a:rPr lang="en-GB" sz="2000" dirty="0">
                <a:solidFill>
                  <a:srgbClr val="0070C0"/>
                </a:solidFill>
              </a:rPr>
              <a:t>analysis </a:t>
            </a:r>
            <a:r>
              <a:rPr lang="en-GB" sz="2000" dirty="0"/>
              <a:t>and</a:t>
            </a:r>
            <a:r>
              <a:rPr lang="en-GB" sz="2000" dirty="0">
                <a:solidFill>
                  <a:srgbClr val="0070C0"/>
                </a:solidFill>
              </a:rPr>
              <a:t> remedy </a:t>
            </a:r>
            <a:r>
              <a:rPr lang="en-GB" sz="2000" dirty="0"/>
              <a:t>– from where?</a:t>
            </a:r>
          </a:p>
          <a:p>
            <a:pPr marL="0" indent="0">
              <a:buNone/>
            </a:pPr>
            <a:endParaRPr lang="en-GB" sz="2000" dirty="0"/>
          </a:p>
          <a:p>
            <a:r>
              <a:rPr lang="en-GB" b="1" dirty="0"/>
              <a:t>NSDRT</a:t>
            </a:r>
            <a:r>
              <a:rPr lang="en-GB" dirty="0"/>
              <a:t> – </a:t>
            </a:r>
            <a:r>
              <a:rPr lang="en-GB" u="sng" dirty="0"/>
              <a:t>Unit 6.4.1</a:t>
            </a:r>
            <a:r>
              <a:rPr lang="en-GB" dirty="0"/>
              <a:t> Manage the on-road environment to minimise risk </a:t>
            </a:r>
            <a:r>
              <a:rPr lang="en-GB" b="1" dirty="0"/>
              <a:t>“correctly understanding the nature of the risks that arise is central to the learners ability to assess and respond to risk when they drive independently”</a:t>
            </a: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B81C9C84-5AA7-8D80-2AEA-9CF9FED2F58F}"/>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D358A48E-B3FC-01AC-A4CA-6AA7BEE9A1FB}"/>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312319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27238" y="1777268"/>
            <a:ext cx="4071786" cy="4596794"/>
          </a:xfrm>
        </p:spPr>
        <p:txBody>
          <a:bodyPr anchor="ctr">
            <a:normAutofit/>
          </a:bodyPr>
          <a:lstStyle/>
          <a:p>
            <a:r>
              <a:rPr lang="en-GB" sz="3200" dirty="0">
                <a:solidFill>
                  <a:srgbClr val="EBEBEB"/>
                </a:solidFill>
              </a:rPr>
              <a:t>THE RGOW MODEL </a:t>
            </a:r>
            <a:br>
              <a:rPr lang="en-GB" sz="3200" dirty="0">
                <a:solidFill>
                  <a:srgbClr val="EBEBEB"/>
                </a:solidFill>
              </a:rPr>
            </a:br>
            <a:r>
              <a:rPr lang="en-GB" sz="3200" dirty="0">
                <a:solidFill>
                  <a:srgbClr val="EBEBEB"/>
                </a:solidFill>
              </a:rPr>
              <a:t>FOR Sufficient Feedback</a:t>
            </a:r>
          </a:p>
        </p:txBody>
      </p:sp>
      <p:sp>
        <p:nvSpPr>
          <p:cNvPr id="3" name="Content Placeholder 2"/>
          <p:cNvSpPr>
            <a:spLocks noGrp="1"/>
          </p:cNvSpPr>
          <p:nvPr>
            <p:ph idx="1"/>
          </p:nvPr>
        </p:nvSpPr>
        <p:spPr>
          <a:xfrm>
            <a:off x="4967456" y="87610"/>
            <a:ext cx="6818244" cy="6857999"/>
          </a:xfrm>
        </p:spPr>
        <p:txBody>
          <a:bodyPr anchor="ctr">
            <a:normAutofit/>
          </a:bodyPr>
          <a:lstStyle/>
          <a:p>
            <a:pPr>
              <a:lnSpc>
                <a:spcPct val="150000"/>
              </a:lnSpc>
            </a:pPr>
            <a:r>
              <a:rPr lang="en-GB" sz="2000" b="1" dirty="0">
                <a:solidFill>
                  <a:schemeClr val="tx1"/>
                </a:solidFill>
              </a:rPr>
              <a:t>Reality</a:t>
            </a:r>
            <a:r>
              <a:rPr lang="en-GB" sz="2000" b="1" dirty="0"/>
              <a:t> </a:t>
            </a:r>
            <a:r>
              <a:rPr lang="en-GB" sz="2000" dirty="0"/>
              <a:t>– What happened ? Why ? What are the risks</a:t>
            </a:r>
            <a:endParaRPr lang="en-GB" sz="2000" b="1" dirty="0">
              <a:latin typeface="+mj-lt"/>
            </a:endParaRPr>
          </a:p>
          <a:p>
            <a:pPr>
              <a:lnSpc>
                <a:spcPct val="150000"/>
              </a:lnSpc>
            </a:pPr>
            <a:r>
              <a:rPr lang="en-GB" sz="2000" b="1" dirty="0">
                <a:latin typeface="+mj-lt"/>
              </a:rPr>
              <a:t>Goal – </a:t>
            </a:r>
            <a:r>
              <a:rPr lang="en-GB" sz="2000" dirty="0">
                <a:latin typeface="+mj-lt"/>
              </a:rPr>
              <a:t>Leads to new </a:t>
            </a:r>
            <a:r>
              <a:rPr lang="en-GB" sz="2000" b="1" dirty="0">
                <a:solidFill>
                  <a:srgbClr val="0070C0"/>
                </a:solidFill>
                <a:latin typeface="+mj-lt"/>
              </a:rPr>
              <a:t>goal</a:t>
            </a:r>
            <a:r>
              <a:rPr lang="en-GB" sz="2000" b="1" dirty="0">
                <a:latin typeface="+mj-lt"/>
              </a:rPr>
              <a:t> to develop area of </a:t>
            </a:r>
            <a:r>
              <a:rPr lang="en-GB" sz="2000" b="1" dirty="0">
                <a:solidFill>
                  <a:srgbClr val="FF0000"/>
                </a:solidFill>
                <a:latin typeface="+mj-lt"/>
              </a:rPr>
              <a:t>risk</a:t>
            </a:r>
            <a:r>
              <a:rPr lang="en-GB" sz="2000" dirty="0">
                <a:latin typeface="+mj-lt"/>
              </a:rPr>
              <a:t> and </a:t>
            </a:r>
            <a:r>
              <a:rPr lang="en-GB" sz="2000" b="1" dirty="0">
                <a:solidFill>
                  <a:srgbClr val="0070C0"/>
                </a:solidFill>
                <a:latin typeface="+mj-lt"/>
              </a:rPr>
              <a:t>adapting the lesson</a:t>
            </a:r>
          </a:p>
          <a:p>
            <a:pPr>
              <a:lnSpc>
                <a:spcPct val="150000"/>
              </a:lnSpc>
            </a:pPr>
            <a:r>
              <a:rPr lang="en-GB" sz="2000" b="1" dirty="0">
                <a:latin typeface="+mj-lt"/>
              </a:rPr>
              <a:t>Options – </a:t>
            </a:r>
            <a:r>
              <a:rPr lang="en-GB" sz="2000" dirty="0">
                <a:latin typeface="+mj-lt"/>
              </a:rPr>
              <a:t>How are you going to </a:t>
            </a:r>
            <a:r>
              <a:rPr lang="en-GB" sz="2000" b="1" dirty="0">
                <a:latin typeface="+mj-lt"/>
              </a:rPr>
              <a:t>improve this</a:t>
            </a:r>
            <a:r>
              <a:rPr lang="en-GB" sz="2000" dirty="0">
                <a:latin typeface="+mj-lt"/>
              </a:rPr>
              <a:t>, make this </a:t>
            </a:r>
            <a:r>
              <a:rPr lang="en-GB" sz="2000" b="1" dirty="0">
                <a:latin typeface="+mj-lt"/>
              </a:rPr>
              <a:t>safer</a:t>
            </a:r>
          </a:p>
          <a:p>
            <a:pPr>
              <a:lnSpc>
                <a:spcPct val="150000"/>
              </a:lnSpc>
            </a:pPr>
            <a:r>
              <a:rPr lang="en-GB" sz="2000" b="1" dirty="0">
                <a:latin typeface="+mj-lt"/>
              </a:rPr>
              <a:t>Way Forward </a:t>
            </a:r>
            <a:r>
              <a:rPr lang="en-GB" sz="2000" dirty="0">
                <a:latin typeface="+mj-lt"/>
              </a:rPr>
              <a:t>– </a:t>
            </a:r>
            <a:r>
              <a:rPr lang="en-GB" sz="2000" b="1" dirty="0">
                <a:solidFill>
                  <a:srgbClr val="0070C0"/>
                </a:solidFill>
                <a:latin typeface="+mj-lt"/>
              </a:rPr>
              <a:t>dividing responsibilities</a:t>
            </a:r>
            <a:r>
              <a:rPr lang="en-GB" sz="2000" dirty="0">
                <a:latin typeface="+mj-lt"/>
              </a:rPr>
              <a:t>, consider benefits of new plan in comparison to the </a:t>
            </a:r>
            <a:r>
              <a:rPr lang="en-GB" sz="2000" dirty="0">
                <a:solidFill>
                  <a:srgbClr val="FF0000"/>
                </a:solidFill>
                <a:latin typeface="+mj-lt"/>
              </a:rPr>
              <a:t>risk</a:t>
            </a:r>
            <a:r>
              <a:rPr lang="en-GB" sz="2000" dirty="0">
                <a:latin typeface="+mj-lt"/>
              </a:rPr>
              <a:t> of the old behaviour</a:t>
            </a:r>
          </a:p>
          <a:p>
            <a:endParaRPr lang="en-GB" sz="1600" dirty="0">
              <a:latin typeface="+mj-lt"/>
            </a:endParaRPr>
          </a:p>
        </p:txBody>
      </p:sp>
      <p:pic>
        <p:nvPicPr>
          <p:cNvPr id="4" name="Picture 3"/>
          <p:cNvPicPr>
            <a:picLocks noChangeAspect="1"/>
          </p:cNvPicPr>
          <p:nvPr/>
        </p:nvPicPr>
        <p:blipFill>
          <a:blip r:embed="rId3"/>
          <a:srcRect/>
          <a:stretch/>
        </p:blipFill>
        <p:spPr>
          <a:xfrm>
            <a:off x="10869665" y="5469303"/>
            <a:ext cx="1301087" cy="1301087"/>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F68231C6-D7E4-4E6F-9B50-094E99BD542D}"/>
              </a:ext>
            </a:extLst>
          </p:cNvPr>
          <p:cNvPicPr>
            <a:picLocks noChangeAspect="1"/>
          </p:cNvPicPr>
          <p:nvPr/>
        </p:nvPicPr>
        <p:blipFill>
          <a:blip r:embed="rId4"/>
          <a:stretch>
            <a:fillRect/>
          </a:stretch>
        </p:blipFill>
        <p:spPr>
          <a:xfrm>
            <a:off x="545028" y="938061"/>
            <a:ext cx="839760" cy="2059363"/>
          </a:xfrm>
          <a:prstGeom prst="rect">
            <a:avLst/>
          </a:prstGeom>
        </p:spPr>
      </p:pic>
      <p:pic>
        <p:nvPicPr>
          <p:cNvPr id="10" name="Picture 9" descr="A picture containing text, toiletry, screenshot&#10;&#10;Description automatically generated">
            <a:extLst>
              <a:ext uri="{FF2B5EF4-FFF2-40B4-BE49-F238E27FC236}">
                <a16:creationId xmlns:a16="http://schemas.microsoft.com/office/drawing/2014/main" id="{C0885D40-19DE-4540-BE50-60CAB8048C49}"/>
              </a:ext>
            </a:extLst>
          </p:cNvPr>
          <p:cNvPicPr>
            <a:picLocks noChangeAspect="1"/>
          </p:cNvPicPr>
          <p:nvPr/>
        </p:nvPicPr>
        <p:blipFill>
          <a:blip r:embed="rId5"/>
          <a:stretch>
            <a:fillRect/>
          </a:stretch>
        </p:blipFill>
        <p:spPr>
          <a:xfrm>
            <a:off x="1466467" y="935523"/>
            <a:ext cx="858972" cy="2064437"/>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22E34FB8-CD8B-40FF-8625-0213B88BF3E2}"/>
              </a:ext>
            </a:extLst>
          </p:cNvPr>
          <p:cNvPicPr>
            <a:picLocks noChangeAspect="1"/>
          </p:cNvPicPr>
          <p:nvPr/>
        </p:nvPicPr>
        <p:blipFill>
          <a:blip r:embed="rId6"/>
          <a:stretch>
            <a:fillRect/>
          </a:stretch>
        </p:blipFill>
        <p:spPr>
          <a:xfrm>
            <a:off x="2389826" y="940597"/>
            <a:ext cx="842718" cy="2059363"/>
          </a:xfrm>
          <a:prstGeom prst="rect">
            <a:avLst/>
          </a:prstGeom>
        </p:spPr>
      </p:pic>
      <p:pic>
        <p:nvPicPr>
          <p:cNvPr id="23" name="Picture 22" descr="A blue book cover&#10;&#10;Description automatically generated with medium confidence">
            <a:extLst>
              <a:ext uri="{FF2B5EF4-FFF2-40B4-BE49-F238E27FC236}">
                <a16:creationId xmlns:a16="http://schemas.microsoft.com/office/drawing/2014/main" id="{BBEE624C-284F-4D7B-A9BD-1644FB0E414B}"/>
              </a:ext>
            </a:extLst>
          </p:cNvPr>
          <p:cNvPicPr>
            <a:picLocks noChangeAspect="1"/>
          </p:cNvPicPr>
          <p:nvPr/>
        </p:nvPicPr>
        <p:blipFill>
          <a:blip r:embed="rId7"/>
          <a:stretch>
            <a:fillRect/>
          </a:stretch>
        </p:blipFill>
        <p:spPr>
          <a:xfrm>
            <a:off x="3356449" y="932964"/>
            <a:ext cx="869567" cy="2059363"/>
          </a:xfrm>
          <a:prstGeom prst="rect">
            <a:avLst/>
          </a:prstGeom>
        </p:spPr>
      </p:pic>
      <p:pic>
        <p:nvPicPr>
          <p:cNvPr id="22" name="Picture 21">
            <a:extLst>
              <a:ext uri="{FF2B5EF4-FFF2-40B4-BE49-F238E27FC236}">
                <a16:creationId xmlns:a16="http://schemas.microsoft.com/office/drawing/2014/main" id="{22245C0A-A82D-5BD7-C7CB-0189DA0A0E93}"/>
              </a:ext>
            </a:extLst>
          </p:cNvPr>
          <p:cNvPicPr>
            <a:picLocks noChangeAspect="1"/>
          </p:cNvPicPr>
          <p:nvPr/>
        </p:nvPicPr>
        <p:blipFill>
          <a:blip r:embed="rId8"/>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7E94E869-1A3B-93D9-BEAE-26CD4F7D20ED}"/>
              </a:ext>
            </a:extLst>
          </p:cNvPr>
          <p:cNvPicPr>
            <a:picLocks noChangeAspect="1"/>
          </p:cNvPicPr>
          <p:nvPr/>
        </p:nvPicPr>
        <p:blipFill rotWithShape="1">
          <a:blip r:embed="rId9"/>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408487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Leading Questions</a:t>
            </a:r>
            <a:br>
              <a:rPr lang="en-GB" sz="3200" dirty="0">
                <a:solidFill>
                  <a:srgbClr val="EBEBEB"/>
                </a:solidFill>
              </a:rPr>
            </a:br>
            <a:r>
              <a:rPr lang="en-GB" sz="3200" dirty="0">
                <a:solidFill>
                  <a:srgbClr val="EBEBEB"/>
                </a:solidFill>
              </a:rPr>
              <a:t>To</a:t>
            </a:r>
            <a:br>
              <a:rPr lang="en-GB" sz="3200" dirty="0">
                <a:solidFill>
                  <a:srgbClr val="EBEBEB"/>
                </a:solidFill>
              </a:rPr>
            </a:br>
            <a:r>
              <a:rPr lang="en-GB" sz="3200" dirty="0">
                <a:solidFill>
                  <a:srgbClr val="EBEBEB"/>
                </a:solidFill>
              </a:rPr>
              <a:t>Manage Risk</a:t>
            </a:r>
            <a:br>
              <a:rPr lang="en-GB" sz="3200" dirty="0">
                <a:solidFill>
                  <a:srgbClr val="EBEBEB"/>
                </a:solidFill>
              </a:rPr>
            </a:br>
            <a:br>
              <a:rPr lang="en-GB" sz="3200" dirty="0">
                <a:solidFill>
                  <a:srgbClr val="EBEBEB"/>
                </a:solidFill>
              </a:rPr>
            </a:br>
            <a:br>
              <a:rPr lang="en-GB" sz="3200" dirty="0">
                <a:solidFill>
                  <a:prstClr val="black">
                    <a:lumMod val="75000"/>
                    <a:lumOff val="25000"/>
                  </a:prstClr>
                </a:solidFill>
              </a:rPr>
            </a:br>
            <a:endParaRPr lang="en-GB" sz="3200" dirty="0">
              <a:solidFill>
                <a:srgbClr val="EBEBEB"/>
              </a:solidFill>
            </a:endParaRP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FF8119C5-02BE-AEA9-1112-203D6BDB2EE1}"/>
              </a:ext>
            </a:extLst>
          </p:cNvPr>
          <p:cNvPicPr>
            <a:picLocks noChangeAspect="1"/>
          </p:cNvPicPr>
          <p:nvPr/>
        </p:nvPicPr>
        <p:blipFill>
          <a:blip r:embed="rId4"/>
          <a:srcRect/>
          <a:stretch/>
        </p:blipFill>
        <p:spPr>
          <a:xfrm>
            <a:off x="570752" y="5492204"/>
            <a:ext cx="1787793" cy="707090"/>
          </a:xfrm>
          <a:prstGeom prst="rect">
            <a:avLst/>
          </a:prstGeom>
        </p:spPr>
      </p:pic>
      <p:sp>
        <p:nvSpPr>
          <p:cNvPr id="5" name="TextBox 4">
            <a:extLst>
              <a:ext uri="{FF2B5EF4-FFF2-40B4-BE49-F238E27FC236}">
                <a16:creationId xmlns:a16="http://schemas.microsoft.com/office/drawing/2014/main" id="{4B79BEC9-9D95-F274-21B7-40B2724CC647}"/>
              </a:ext>
            </a:extLst>
          </p:cNvPr>
          <p:cNvSpPr txBox="1"/>
          <p:nvPr/>
        </p:nvSpPr>
        <p:spPr>
          <a:xfrm>
            <a:off x="4882165" y="1191786"/>
            <a:ext cx="7369296" cy="4093428"/>
          </a:xfrm>
          <a:prstGeom prst="rect">
            <a:avLst/>
          </a:prstGeom>
          <a:noFill/>
        </p:spPr>
        <p:txBody>
          <a:bodyPr wrap="square" rtlCol="0">
            <a:spAutoFit/>
          </a:bodyPr>
          <a:lstStyle/>
          <a:p>
            <a:pPr marL="285750" indent="-285750">
              <a:buFont typeface="Wingdings" panose="05000000000000000000" pitchFamily="2" charset="2"/>
              <a:buChar char="Ø"/>
            </a:pPr>
            <a:r>
              <a:rPr lang="en-GB" sz="2000" b="1" u="sng" dirty="0">
                <a:solidFill>
                  <a:srgbClr val="FF0000"/>
                </a:solidFill>
              </a:rPr>
              <a:t>WHAT </a:t>
            </a:r>
            <a:r>
              <a:rPr lang="en-GB" sz="2000" dirty="0"/>
              <a:t>will </a:t>
            </a:r>
            <a:r>
              <a:rPr lang="en-GB" sz="2000" b="1" u="sng" dirty="0">
                <a:solidFill>
                  <a:srgbClr val="0070C0"/>
                </a:solidFill>
              </a:rPr>
              <a:t>YOU</a:t>
            </a:r>
            <a:r>
              <a:rPr lang="en-GB" sz="2000" dirty="0"/>
              <a:t> </a:t>
            </a:r>
            <a:r>
              <a:rPr lang="en-GB" sz="2000" b="1" dirty="0">
                <a:solidFill>
                  <a:srgbClr val="00B050"/>
                </a:solidFill>
              </a:rPr>
              <a:t>DO</a:t>
            </a:r>
            <a:r>
              <a:rPr lang="en-GB" sz="2000" dirty="0"/>
              <a:t> about….</a:t>
            </a:r>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r>
              <a:rPr lang="en-GB" sz="2000" b="1" u="sng" dirty="0">
                <a:solidFill>
                  <a:srgbClr val="FF0000"/>
                </a:solidFill>
              </a:rPr>
              <a:t>HOW</a:t>
            </a:r>
            <a:r>
              <a:rPr lang="en-GB" sz="2000" dirty="0"/>
              <a:t> are </a:t>
            </a:r>
            <a:r>
              <a:rPr lang="en-GB" sz="2000" b="1" u="sng" dirty="0">
                <a:solidFill>
                  <a:srgbClr val="0070C0"/>
                </a:solidFill>
              </a:rPr>
              <a:t>YOU</a:t>
            </a:r>
            <a:r>
              <a:rPr lang="en-GB" sz="2000" dirty="0"/>
              <a:t> </a:t>
            </a:r>
            <a:r>
              <a:rPr lang="en-GB" sz="2000" b="1" dirty="0">
                <a:solidFill>
                  <a:srgbClr val="00B050"/>
                </a:solidFill>
              </a:rPr>
              <a:t>GOING</a:t>
            </a:r>
            <a:r>
              <a:rPr lang="en-GB" sz="2000" dirty="0"/>
              <a:t> to….</a:t>
            </a:r>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r>
              <a:rPr lang="en-GB" sz="2000" b="1" u="sng" dirty="0">
                <a:solidFill>
                  <a:srgbClr val="FF0000"/>
                </a:solidFill>
              </a:rPr>
              <a:t>WHEN</a:t>
            </a:r>
            <a:r>
              <a:rPr lang="en-GB" sz="2000" dirty="0"/>
              <a:t> will </a:t>
            </a:r>
            <a:r>
              <a:rPr lang="en-GB" sz="2000" b="1" u="sng" dirty="0">
                <a:solidFill>
                  <a:srgbClr val="0070C0"/>
                </a:solidFill>
              </a:rPr>
              <a:t>YOU</a:t>
            </a:r>
            <a:r>
              <a:rPr lang="en-GB" sz="2000" dirty="0"/>
              <a:t> </a:t>
            </a:r>
            <a:r>
              <a:rPr lang="en-GB" sz="2000" b="1" dirty="0">
                <a:solidFill>
                  <a:srgbClr val="00B050"/>
                </a:solidFill>
              </a:rPr>
              <a:t>(SLOW/BRAKE/STEER) </a:t>
            </a:r>
            <a:r>
              <a:rPr lang="en-GB" sz="2000" dirty="0"/>
              <a:t>for…</a:t>
            </a:r>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r>
              <a:rPr lang="en-GB" sz="2000" b="1" u="sng" dirty="0">
                <a:solidFill>
                  <a:srgbClr val="FF0000"/>
                </a:solidFill>
              </a:rPr>
              <a:t>WHY </a:t>
            </a:r>
            <a:r>
              <a:rPr lang="en-GB" sz="2000" dirty="0"/>
              <a:t>should </a:t>
            </a:r>
            <a:r>
              <a:rPr lang="en-GB" sz="2000" b="1" u="sng" dirty="0">
                <a:solidFill>
                  <a:srgbClr val="0070C0"/>
                </a:solidFill>
              </a:rPr>
              <a:t>YOU</a:t>
            </a:r>
            <a:r>
              <a:rPr lang="en-GB" sz="2000" dirty="0"/>
              <a:t> </a:t>
            </a:r>
            <a:r>
              <a:rPr lang="en-GB" sz="2000" b="1" dirty="0">
                <a:solidFill>
                  <a:srgbClr val="00B050"/>
                </a:solidFill>
              </a:rPr>
              <a:t>(SLOW DOWN/STEER AWAY) </a:t>
            </a:r>
            <a:r>
              <a:rPr lang="en-GB" sz="2000" dirty="0"/>
              <a:t>for/from…</a:t>
            </a:r>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r>
              <a:rPr lang="en-GB" sz="2000" b="1" i="1" dirty="0">
                <a:solidFill>
                  <a:srgbClr val="7030A0"/>
                </a:solidFill>
              </a:rPr>
              <a:t>(…INSERT HAZARD) the Cyclist, Pedestrian, Parked cars</a:t>
            </a:r>
          </a:p>
        </p:txBody>
      </p:sp>
      <p:pic>
        <p:nvPicPr>
          <p:cNvPr id="3" name="Picture 2">
            <a:extLst>
              <a:ext uri="{FF2B5EF4-FFF2-40B4-BE49-F238E27FC236}">
                <a16:creationId xmlns:a16="http://schemas.microsoft.com/office/drawing/2014/main" id="{AB0B5950-A530-FC20-01F0-1C03366B35BF}"/>
              </a:ext>
            </a:extLst>
          </p:cNvPr>
          <p:cNvPicPr>
            <a:picLocks noChangeAspect="1"/>
          </p:cNvPicPr>
          <p:nvPr/>
        </p:nvPicPr>
        <p:blipFill>
          <a:blip r:embed="rId5"/>
          <a:srcRect/>
          <a:stretch/>
        </p:blipFill>
        <p:spPr>
          <a:xfrm>
            <a:off x="2623725" y="4509706"/>
            <a:ext cx="1840034" cy="1840034"/>
          </a:xfrm>
          <a:prstGeom prst="rect">
            <a:avLst/>
          </a:prstGeom>
        </p:spPr>
      </p:pic>
    </p:spTree>
    <p:extLst>
      <p:ext uri="{BB962C8B-B14F-4D97-AF65-F5344CB8AC3E}">
        <p14:creationId xmlns:p14="http://schemas.microsoft.com/office/powerpoint/2010/main" val="25172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ppt_w</p:attrName>
                                        </p:attrNameLst>
                                      </p:cBhvr>
                                      <p:tavLst>
                                        <p:tav tm="0" fmla="#ppt_w*sin(2.5*pi*$)">
                                          <p:val>
                                            <p:fltVal val="0"/>
                                          </p:val>
                                        </p:tav>
                                        <p:tav tm="100000">
                                          <p:val>
                                            <p:fltVal val="1"/>
                                          </p:val>
                                        </p:tav>
                                      </p:tavLst>
                                    </p:anim>
                                    <p:anim calcmode="lin" valueType="num">
                                      <p:cBhvr>
                                        <p:cTn id="2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Teaching &amp; Learning Strategies</a:t>
            </a:r>
            <a:br>
              <a:rPr lang="en-GB" sz="3200" dirty="0">
                <a:solidFill>
                  <a:srgbClr val="EBEBEB"/>
                </a:solidFill>
              </a:rPr>
            </a:br>
            <a:br>
              <a:rPr lang="en-GB" sz="3200" dirty="0">
                <a:solidFill>
                  <a:srgbClr val="EBEBEB"/>
                </a:solidFill>
              </a:rPr>
            </a:br>
            <a:endParaRPr lang="en-GB" sz="3200" dirty="0">
              <a:solidFill>
                <a:srgbClr val="EBEBEB"/>
              </a:solidFill>
            </a:endParaRPr>
          </a:p>
        </p:txBody>
      </p:sp>
      <p:pic>
        <p:nvPicPr>
          <p:cNvPr id="4" name="Picture 3"/>
          <p:cNvPicPr>
            <a:picLocks noChangeAspect="1"/>
          </p:cNvPicPr>
          <p:nvPr/>
        </p:nvPicPr>
        <p:blipFill>
          <a:blip r:embed="rId3"/>
          <a:srcRect/>
          <a:stretch/>
        </p:blipFill>
        <p:spPr>
          <a:xfrm>
            <a:off x="10890913" y="5556913"/>
            <a:ext cx="1301087" cy="1301087"/>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503C413E-45B0-705C-49B9-4E918AED6186}"/>
              </a:ext>
            </a:extLst>
          </p:cNvPr>
          <p:cNvPicPr>
            <a:picLocks noChangeAspect="1"/>
          </p:cNvPicPr>
          <p:nvPr/>
        </p:nvPicPr>
        <p:blipFill>
          <a:blip r:embed="rId4"/>
          <a:stretch>
            <a:fillRect/>
          </a:stretch>
        </p:blipFill>
        <p:spPr>
          <a:xfrm>
            <a:off x="5142960" y="856238"/>
            <a:ext cx="6625705" cy="4403340"/>
          </a:xfrm>
          <a:prstGeom prst="rect">
            <a:avLst/>
          </a:prstGeom>
        </p:spPr>
      </p:pic>
      <p:pic>
        <p:nvPicPr>
          <p:cNvPr id="21" name="Picture 20">
            <a:extLst>
              <a:ext uri="{FF2B5EF4-FFF2-40B4-BE49-F238E27FC236}">
                <a16:creationId xmlns:a16="http://schemas.microsoft.com/office/drawing/2014/main" id="{D71984C4-01FD-8D2F-F724-20DAC26AB547}"/>
              </a:ext>
            </a:extLst>
          </p:cNvPr>
          <p:cNvPicPr>
            <a:picLocks noChangeAspect="1"/>
          </p:cNvPicPr>
          <p:nvPr/>
        </p:nvPicPr>
        <p:blipFill>
          <a:blip r:embed="rId5"/>
          <a:srcRect/>
          <a:stretch/>
        </p:blipFill>
        <p:spPr>
          <a:xfrm>
            <a:off x="570752" y="5492204"/>
            <a:ext cx="1787793" cy="707090"/>
          </a:xfrm>
          <a:prstGeom prst="rect">
            <a:avLst/>
          </a:prstGeom>
        </p:spPr>
      </p:pic>
    </p:spTree>
    <p:extLst>
      <p:ext uri="{BB962C8B-B14F-4D97-AF65-F5344CB8AC3E}">
        <p14:creationId xmlns:p14="http://schemas.microsoft.com/office/powerpoint/2010/main" val="3754093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Teaching &amp; Learning Strategies</a:t>
            </a:r>
            <a:br>
              <a:rPr lang="en-GB" sz="3200" dirty="0">
                <a:solidFill>
                  <a:srgbClr val="EBEBEB"/>
                </a:solidFill>
              </a:rPr>
            </a:br>
            <a:br>
              <a:rPr lang="en-GB" sz="3200" dirty="0">
                <a:solidFill>
                  <a:srgbClr val="EBEBEB"/>
                </a:solidFill>
              </a:rPr>
            </a:br>
            <a:r>
              <a:rPr lang="en-GB" sz="3200" dirty="0">
                <a:solidFill>
                  <a:srgbClr val="EBEBEB"/>
                </a:solidFill>
              </a:rPr>
              <a:t>Client Centred </a:t>
            </a:r>
            <a:br>
              <a:rPr lang="en-GB" sz="3200" dirty="0">
                <a:solidFill>
                  <a:srgbClr val="EBEBEB"/>
                </a:solidFill>
              </a:rPr>
            </a:br>
            <a:r>
              <a:rPr lang="en-GB" sz="3200" dirty="0">
                <a:solidFill>
                  <a:srgbClr val="EBEBEB"/>
                </a:solidFill>
              </a:rPr>
              <a:t>Learning</a:t>
            </a:r>
            <a:br>
              <a:rPr lang="en-GB" sz="3200" dirty="0">
                <a:solidFill>
                  <a:srgbClr val="EBEBEB"/>
                </a:solidFill>
              </a:rPr>
            </a:br>
            <a:r>
              <a:rPr lang="en-GB" sz="3200" dirty="0">
                <a:solidFill>
                  <a:srgbClr val="EBEBEB"/>
                </a:solidFill>
              </a:rPr>
              <a:t>&amp; 3 T&amp;L </a:t>
            </a:r>
            <a:br>
              <a:rPr lang="en-GB" sz="3200" dirty="0">
                <a:solidFill>
                  <a:srgbClr val="EBEBEB"/>
                </a:solidFill>
              </a:rPr>
            </a:br>
            <a:r>
              <a:rPr lang="en-GB" sz="3200" dirty="0">
                <a:solidFill>
                  <a:srgbClr val="EBEBEB"/>
                </a:solidFill>
              </a:rPr>
              <a:t>Competencies</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032533" y="91211"/>
            <a:ext cx="6546477" cy="6857999"/>
          </a:xfrm>
        </p:spPr>
        <p:txBody>
          <a:bodyPr anchor="ctr">
            <a:normAutofit/>
          </a:bodyPr>
          <a:lstStyle/>
          <a:p>
            <a:r>
              <a:rPr lang="en-GB" b="1" dirty="0"/>
              <a:t>Was the teaching style suited to the pupils learning style and current ability</a:t>
            </a:r>
          </a:p>
          <a:p>
            <a:r>
              <a:rPr lang="en-GB" b="1" dirty="0">
                <a:solidFill>
                  <a:srgbClr val="0070C0"/>
                </a:solidFill>
              </a:rPr>
              <a:t>(CCL) because it is the Instructor adapting to pupil vs pupil adapting to instructor</a:t>
            </a:r>
          </a:p>
          <a:p>
            <a:r>
              <a:rPr lang="en-GB" sz="2000" b="1" dirty="0"/>
              <a:t>Was the pupil encouraged to analyse problems and take responsibility for their learning</a:t>
            </a:r>
          </a:p>
          <a:p>
            <a:r>
              <a:rPr lang="en-GB" sz="2000" b="1" dirty="0">
                <a:solidFill>
                  <a:srgbClr val="0070C0"/>
                </a:solidFill>
              </a:rPr>
              <a:t>(CCL) because the Core comps (analysis &amp; remedy) are elicited from pupil</a:t>
            </a:r>
          </a:p>
          <a:p>
            <a:r>
              <a:rPr lang="en-GB" sz="2000" b="1" dirty="0"/>
              <a:t>Were opportunities and examples used to clarify learning outcomes</a:t>
            </a:r>
          </a:p>
          <a:p>
            <a:r>
              <a:rPr lang="en-GB" sz="2000" b="1" dirty="0">
                <a:solidFill>
                  <a:srgbClr val="0070C0"/>
                </a:solidFill>
              </a:rPr>
              <a:t>(CCL) because it gives context and uses already developed skills to develop around new goal. Accelerates learning. It is a goal focus v fault focus</a:t>
            </a: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69DBBA5E-BF29-B4E0-21D5-B5C0509929E4}"/>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15186BF9-EF83-1DE0-B5FC-89182B0E8637}"/>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6534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Teaching &amp; Learning Strategies</a:t>
            </a:r>
            <a:br>
              <a:rPr lang="en-GB" sz="3200" dirty="0">
                <a:solidFill>
                  <a:srgbClr val="EBEBEB"/>
                </a:solidFill>
              </a:rPr>
            </a:br>
            <a:br>
              <a:rPr lang="en-GB" sz="3200" dirty="0">
                <a:solidFill>
                  <a:srgbClr val="EBEBEB"/>
                </a:solidFill>
              </a:rPr>
            </a:br>
            <a:r>
              <a:rPr lang="en-GB" sz="3200" dirty="0">
                <a:solidFill>
                  <a:srgbClr val="EBEBEB"/>
                </a:solidFill>
              </a:rPr>
              <a:t>Client Centred </a:t>
            </a:r>
            <a:br>
              <a:rPr lang="en-GB" sz="3200" dirty="0">
                <a:solidFill>
                  <a:srgbClr val="EBEBEB"/>
                </a:solidFill>
              </a:rPr>
            </a:br>
            <a:r>
              <a:rPr lang="en-GB" sz="3200" dirty="0">
                <a:solidFill>
                  <a:srgbClr val="EBEBEB"/>
                </a:solidFill>
              </a:rPr>
              <a:t>Learning</a:t>
            </a:r>
            <a:br>
              <a:rPr lang="en-GB" sz="3200" dirty="0">
                <a:solidFill>
                  <a:srgbClr val="EBEBEB"/>
                </a:solidFill>
              </a:rPr>
            </a:br>
            <a:r>
              <a:rPr lang="en-GB" sz="3200" dirty="0">
                <a:solidFill>
                  <a:srgbClr val="EBEBEB"/>
                </a:solidFill>
              </a:rPr>
              <a:t>&amp; </a:t>
            </a:r>
            <a:br>
              <a:rPr lang="en-GB" sz="3200" dirty="0">
                <a:solidFill>
                  <a:srgbClr val="EBEBEB"/>
                </a:solidFill>
              </a:rPr>
            </a:br>
            <a:r>
              <a:rPr lang="en-GB" sz="3200" dirty="0">
                <a:solidFill>
                  <a:srgbClr val="EBEBEB"/>
                </a:solidFill>
              </a:rPr>
              <a:t>VAK</a:t>
            </a:r>
            <a:br>
              <a:rPr lang="en-GB" sz="3200" dirty="0">
                <a:solidFill>
                  <a:srgbClr val="EBEBEB"/>
                </a:solidFill>
              </a:rPr>
            </a:br>
            <a:br>
              <a:rPr lang="en-GB" sz="3200" dirty="0">
                <a:solidFill>
                  <a:srgbClr val="EBEBEB"/>
                </a:solidFill>
              </a:rPr>
            </a:br>
            <a:endParaRPr lang="en-GB" sz="3200" dirty="0">
              <a:solidFill>
                <a:srgbClr val="EBEBEB"/>
              </a:solidFill>
            </a:endParaRPr>
          </a:p>
        </p:txBody>
      </p:sp>
      <p:pic>
        <p:nvPicPr>
          <p:cNvPr id="4" name="Picture 3"/>
          <p:cNvPicPr>
            <a:picLocks noChangeAspect="1"/>
          </p:cNvPicPr>
          <p:nvPr/>
        </p:nvPicPr>
        <p:blipFill>
          <a:blip r:embed="rId3"/>
          <a:srcRect/>
          <a:stretch/>
        </p:blipFill>
        <p:spPr>
          <a:xfrm>
            <a:off x="11580812" y="6246812"/>
            <a:ext cx="611188" cy="611188"/>
          </a:xfrm>
          <a:prstGeom prst="rect">
            <a:avLst/>
          </a:prstGeom>
        </p:spPr>
      </p:pic>
      <p:pic>
        <p:nvPicPr>
          <p:cNvPr id="6" name="Picture 5" descr="Logo, company name&#10;&#10;Description automatically generated">
            <a:extLst>
              <a:ext uri="{FF2B5EF4-FFF2-40B4-BE49-F238E27FC236}">
                <a16:creationId xmlns:a16="http://schemas.microsoft.com/office/drawing/2014/main" id="{0AA74D17-8260-82B6-C9C4-5C98A4C9FBDE}"/>
              </a:ext>
            </a:extLst>
          </p:cNvPr>
          <p:cNvPicPr>
            <a:picLocks noChangeAspect="1"/>
          </p:cNvPicPr>
          <p:nvPr/>
        </p:nvPicPr>
        <p:blipFill>
          <a:blip r:embed="rId4"/>
          <a:stretch>
            <a:fillRect/>
          </a:stretch>
        </p:blipFill>
        <p:spPr>
          <a:xfrm>
            <a:off x="5098192" y="1289875"/>
            <a:ext cx="6867350" cy="4873013"/>
          </a:xfrm>
          <a:prstGeom prst="rect">
            <a:avLst/>
          </a:prstGeom>
        </p:spPr>
      </p:pic>
      <p:pic>
        <p:nvPicPr>
          <p:cNvPr id="21" name="Picture 20">
            <a:extLst>
              <a:ext uri="{FF2B5EF4-FFF2-40B4-BE49-F238E27FC236}">
                <a16:creationId xmlns:a16="http://schemas.microsoft.com/office/drawing/2014/main" id="{35E7C014-56BC-9E05-A1D3-AD826A5C8A0C}"/>
              </a:ext>
            </a:extLst>
          </p:cNvPr>
          <p:cNvPicPr>
            <a:picLocks noChangeAspect="1"/>
          </p:cNvPicPr>
          <p:nvPr/>
        </p:nvPicPr>
        <p:blipFill>
          <a:blip r:embed="rId5"/>
          <a:srcRect/>
          <a:stretch/>
        </p:blipFill>
        <p:spPr>
          <a:xfrm>
            <a:off x="570752" y="5492204"/>
            <a:ext cx="1787793" cy="707090"/>
          </a:xfrm>
          <a:prstGeom prst="rect">
            <a:avLst/>
          </a:prstGeom>
        </p:spPr>
      </p:pic>
      <p:pic>
        <p:nvPicPr>
          <p:cNvPr id="3" name="Picture 2">
            <a:extLst>
              <a:ext uri="{FF2B5EF4-FFF2-40B4-BE49-F238E27FC236}">
                <a16:creationId xmlns:a16="http://schemas.microsoft.com/office/drawing/2014/main" id="{9D46EBF4-E0AB-BC85-0055-AFF705BC8BCB}"/>
              </a:ext>
            </a:extLst>
          </p:cNvPr>
          <p:cNvPicPr>
            <a:picLocks noChangeAspect="1"/>
          </p:cNvPicPr>
          <p:nvPr/>
        </p:nvPicPr>
        <p:blipFill>
          <a:blip r:embed="rId6"/>
          <a:srcRect t="19114" b="19114"/>
          <a:stretch/>
        </p:blipFill>
        <p:spPr>
          <a:xfrm>
            <a:off x="2747019" y="4609374"/>
            <a:ext cx="1633687" cy="1520665"/>
          </a:xfrm>
          <a:prstGeom prst="rect">
            <a:avLst/>
          </a:prstGeom>
        </p:spPr>
      </p:pic>
      <p:sp>
        <p:nvSpPr>
          <p:cNvPr id="7" name="TextBox 6">
            <a:extLst>
              <a:ext uri="{FF2B5EF4-FFF2-40B4-BE49-F238E27FC236}">
                <a16:creationId xmlns:a16="http://schemas.microsoft.com/office/drawing/2014/main" id="{469E7F70-D336-6359-26BF-128F322CA445}"/>
              </a:ext>
            </a:extLst>
          </p:cNvPr>
          <p:cNvSpPr txBox="1"/>
          <p:nvPr/>
        </p:nvSpPr>
        <p:spPr>
          <a:xfrm>
            <a:off x="5390965" y="210836"/>
            <a:ext cx="6096000" cy="869790"/>
          </a:xfrm>
          <a:prstGeom prst="rect">
            <a:avLst/>
          </a:prstGeom>
          <a:noFill/>
        </p:spPr>
        <p:txBody>
          <a:bodyPr wrap="square">
            <a:spAutoFit/>
          </a:bodyPr>
          <a:lstStyle/>
          <a:p>
            <a:pPr>
              <a:lnSpc>
                <a:spcPct val="150000"/>
              </a:lnSpc>
            </a:pPr>
            <a:r>
              <a:rPr lang="en-GB" sz="1800" b="1" u="sng" dirty="0">
                <a:solidFill>
                  <a:srgbClr val="0070C0"/>
                </a:solidFill>
              </a:rPr>
              <a:t>Was the teaching style suited to the pupils </a:t>
            </a:r>
          </a:p>
          <a:p>
            <a:pPr>
              <a:lnSpc>
                <a:spcPct val="150000"/>
              </a:lnSpc>
            </a:pPr>
            <a:r>
              <a:rPr lang="en-GB" sz="1800" b="1" u="sng" dirty="0">
                <a:solidFill>
                  <a:srgbClr val="0070C0"/>
                </a:solidFill>
              </a:rPr>
              <a:t>learning style and current ability</a:t>
            </a:r>
          </a:p>
        </p:txBody>
      </p:sp>
    </p:spTree>
    <p:extLst>
      <p:ext uri="{BB962C8B-B14F-4D97-AF65-F5344CB8AC3E}">
        <p14:creationId xmlns:p14="http://schemas.microsoft.com/office/powerpoint/2010/main" val="31091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sz="3200">
                <a:solidFill>
                  <a:srgbClr val="EBEBEB"/>
                </a:solidFill>
              </a:rPr>
              <a:t>ICEBREAKER</a:t>
            </a:r>
          </a:p>
        </p:txBody>
      </p:sp>
      <p:sp>
        <p:nvSpPr>
          <p:cNvPr id="3" name="Content Placeholder 2"/>
          <p:cNvSpPr>
            <a:spLocks noGrp="1"/>
          </p:cNvSpPr>
          <p:nvPr>
            <p:ph idx="1"/>
          </p:nvPr>
        </p:nvSpPr>
        <p:spPr>
          <a:xfrm>
            <a:off x="5290077" y="437513"/>
            <a:ext cx="5502614" cy="5954325"/>
          </a:xfrm>
        </p:spPr>
        <p:txBody>
          <a:bodyPr anchor="ctr">
            <a:normAutofit/>
          </a:bodyPr>
          <a:lstStyle/>
          <a:p>
            <a:r>
              <a:rPr lang="en-GB" sz="2000" u="sng" dirty="0"/>
              <a:t>In Pairs </a:t>
            </a:r>
            <a:r>
              <a:rPr lang="en-GB" sz="2000" dirty="0"/>
              <a:t>discuss :-</a:t>
            </a:r>
          </a:p>
          <a:p>
            <a:r>
              <a:rPr lang="en-GB" sz="2000" b="1" dirty="0">
                <a:solidFill>
                  <a:srgbClr val="00B050"/>
                </a:solidFill>
              </a:rPr>
              <a:t>Who you are</a:t>
            </a:r>
          </a:p>
          <a:p>
            <a:r>
              <a:rPr lang="en-GB" sz="2000" b="1" dirty="0">
                <a:solidFill>
                  <a:schemeClr val="accent1">
                    <a:lumMod val="60000"/>
                    <a:lumOff val="40000"/>
                  </a:schemeClr>
                </a:solidFill>
              </a:rPr>
              <a:t>Why you are here</a:t>
            </a:r>
          </a:p>
          <a:p>
            <a:r>
              <a:rPr lang="en-GB" sz="2000" b="1" dirty="0">
                <a:solidFill>
                  <a:srgbClr val="0070C0"/>
                </a:solidFill>
              </a:rPr>
              <a:t>What you want to get out of the workshop</a:t>
            </a:r>
          </a:p>
          <a:p>
            <a:r>
              <a:rPr lang="en-GB" sz="2000" dirty="0"/>
              <a:t>Each person has to introduce their partner so be careful to </a:t>
            </a:r>
            <a:r>
              <a:rPr lang="en-GB" sz="2000" b="1" dirty="0">
                <a:solidFill>
                  <a:srgbClr val="0070C0"/>
                </a:solidFill>
              </a:rPr>
              <a:t>LISTEN!</a:t>
            </a:r>
          </a:p>
          <a:p>
            <a:r>
              <a:rPr lang="en-GB" sz="2000" b="1" dirty="0">
                <a:solidFill>
                  <a:srgbClr val="00B050"/>
                </a:solidFill>
              </a:rPr>
              <a:t>Non-Judgemental environment </a:t>
            </a:r>
            <a:r>
              <a:rPr lang="en-GB" sz="2000" dirty="0"/>
              <a:t>– aims to get everybody interacting</a:t>
            </a: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0" name="Picture 19">
            <a:extLst>
              <a:ext uri="{FF2B5EF4-FFF2-40B4-BE49-F238E27FC236}">
                <a16:creationId xmlns:a16="http://schemas.microsoft.com/office/drawing/2014/main" id="{AE0B3A2E-D8A1-F2DC-6BA7-6123282E16BE}"/>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BA7279DC-A4AA-893D-FA4E-F47C172A7FB4}"/>
              </a:ext>
            </a:extLst>
          </p:cNvPr>
          <p:cNvPicPr>
            <a:picLocks noChangeAspect="1"/>
          </p:cNvPicPr>
          <p:nvPr/>
        </p:nvPicPr>
        <p:blipFill rotWithShape="1">
          <a:blip r:embed="rId5"/>
          <a:srcRect t="36163" b="35620"/>
          <a:stretch/>
        </p:blipFill>
        <p:spPr>
          <a:xfrm>
            <a:off x="6760791" y="119849"/>
            <a:ext cx="3072846" cy="773168"/>
          </a:xfrm>
          <a:prstGeom prst="rect">
            <a:avLst/>
          </a:prstGeom>
        </p:spPr>
      </p:pic>
    </p:spTree>
    <p:extLst>
      <p:ext uri="{BB962C8B-B14F-4D97-AF65-F5344CB8AC3E}">
        <p14:creationId xmlns:p14="http://schemas.microsoft.com/office/powerpoint/2010/main" val="24673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Teaching &amp; Learning Strategies</a:t>
            </a:r>
            <a:br>
              <a:rPr lang="en-GB" sz="3200" dirty="0">
                <a:solidFill>
                  <a:srgbClr val="EBEBEB"/>
                </a:solidFill>
              </a:rPr>
            </a:br>
            <a:br>
              <a:rPr lang="en-GB" sz="3200" dirty="0">
                <a:solidFill>
                  <a:srgbClr val="EBEBEB"/>
                </a:solidFill>
              </a:rPr>
            </a:br>
            <a:r>
              <a:rPr lang="en-GB" sz="3200" dirty="0">
                <a:solidFill>
                  <a:srgbClr val="00B050"/>
                </a:solidFill>
              </a:rPr>
              <a:t>SMO</a:t>
            </a:r>
            <a:r>
              <a:rPr lang="en-GB" sz="3200" dirty="0">
                <a:solidFill>
                  <a:srgbClr val="FF0000"/>
                </a:solidFill>
              </a:rPr>
              <a:t>OTH</a:t>
            </a:r>
            <a:br>
              <a:rPr lang="en-GB" sz="3200" dirty="0">
                <a:solidFill>
                  <a:srgbClr val="EBEBEB"/>
                </a:solidFill>
              </a:rPr>
            </a:br>
            <a:r>
              <a:rPr lang="en-GB" sz="3200" dirty="0">
                <a:solidFill>
                  <a:srgbClr val="EBEBEB"/>
                </a:solidFill>
              </a:rPr>
              <a:t>Scale</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4857166" y="221484"/>
            <a:ext cx="7451603" cy="6857999"/>
          </a:xfrm>
        </p:spPr>
        <p:txBody>
          <a:bodyPr anchor="ctr">
            <a:normAutofit/>
          </a:bodyPr>
          <a:lstStyle/>
          <a:p>
            <a:r>
              <a:rPr lang="en-GB" sz="2400" b="1" dirty="0">
                <a:solidFill>
                  <a:srgbClr val="00B050"/>
                </a:solidFill>
              </a:rPr>
              <a:t>S</a:t>
            </a:r>
            <a:r>
              <a:rPr lang="en-GB" sz="2000" dirty="0">
                <a:solidFill>
                  <a:schemeClr val="tx1"/>
                </a:solidFill>
              </a:rPr>
              <a:t>cale – (0-10) Define the scale (0 terrible / 10 great)</a:t>
            </a:r>
          </a:p>
          <a:p>
            <a:r>
              <a:rPr lang="en-GB" sz="2400" b="1" dirty="0">
                <a:solidFill>
                  <a:srgbClr val="00B050"/>
                </a:solidFill>
              </a:rPr>
              <a:t>M</a:t>
            </a:r>
            <a:r>
              <a:rPr lang="en-GB" sz="2000" dirty="0">
                <a:solidFill>
                  <a:schemeClr val="tx1"/>
                </a:solidFill>
              </a:rPr>
              <a:t>easure – All the good things that impacted the scale</a:t>
            </a:r>
          </a:p>
          <a:p>
            <a:r>
              <a:rPr lang="en-GB" sz="2400" b="1" dirty="0">
                <a:solidFill>
                  <a:srgbClr val="00B050"/>
                </a:solidFill>
              </a:rPr>
              <a:t>O</a:t>
            </a:r>
            <a:r>
              <a:rPr lang="en-GB" sz="2000" dirty="0">
                <a:solidFill>
                  <a:schemeClr val="tx1"/>
                </a:solidFill>
              </a:rPr>
              <a:t>pportunities – To develop</a:t>
            </a:r>
          </a:p>
          <a:p>
            <a:r>
              <a:rPr lang="en-GB" sz="2000" b="1" dirty="0">
                <a:solidFill>
                  <a:srgbClr val="00B050"/>
                </a:solidFill>
              </a:rPr>
              <a:t>(These elements develop evaluation and                          	self-evaluation skills)</a:t>
            </a:r>
          </a:p>
          <a:p>
            <a:pPr marL="0" indent="0">
              <a:buNone/>
            </a:pPr>
            <a:endParaRPr lang="en-GB" sz="2000" dirty="0">
              <a:solidFill>
                <a:srgbClr val="00B050"/>
              </a:solidFill>
            </a:endParaRPr>
          </a:p>
          <a:p>
            <a:r>
              <a:rPr lang="en-GB" sz="2400" b="1" dirty="0">
                <a:solidFill>
                  <a:srgbClr val="FF0000"/>
                </a:solidFill>
              </a:rPr>
              <a:t>O</a:t>
            </a:r>
            <a:r>
              <a:rPr lang="en-GB" sz="2000" dirty="0">
                <a:solidFill>
                  <a:schemeClr val="tx1"/>
                </a:solidFill>
              </a:rPr>
              <a:t>ptions – To go forward, where on the scale would    you like to get to?</a:t>
            </a:r>
          </a:p>
          <a:p>
            <a:r>
              <a:rPr lang="en-GB" sz="2400" b="1" dirty="0">
                <a:solidFill>
                  <a:srgbClr val="FF0000"/>
                </a:solidFill>
              </a:rPr>
              <a:t>T</a:t>
            </a:r>
            <a:r>
              <a:rPr lang="en-GB" sz="2000" dirty="0">
                <a:solidFill>
                  <a:schemeClr val="tx1"/>
                </a:solidFill>
              </a:rPr>
              <a:t>ime – Management – How long before reflection</a:t>
            </a:r>
          </a:p>
          <a:p>
            <a:r>
              <a:rPr lang="en-GB" sz="2400" b="1" dirty="0">
                <a:solidFill>
                  <a:srgbClr val="FF0000"/>
                </a:solidFill>
              </a:rPr>
              <a:t>H</a:t>
            </a:r>
            <a:r>
              <a:rPr lang="en-GB" sz="2000" dirty="0">
                <a:solidFill>
                  <a:schemeClr val="tx1"/>
                </a:solidFill>
              </a:rPr>
              <a:t>elp – If any ?</a:t>
            </a:r>
          </a:p>
          <a:p>
            <a:r>
              <a:rPr lang="en-GB" sz="2000" b="1" dirty="0">
                <a:solidFill>
                  <a:srgbClr val="FF0000"/>
                </a:solidFill>
              </a:rPr>
              <a:t>(These elements help to develop responsibility in pupils)</a:t>
            </a:r>
          </a:p>
        </p:txBody>
      </p:sp>
      <p:pic>
        <p:nvPicPr>
          <p:cNvPr id="4" name="Picture 3"/>
          <p:cNvPicPr>
            <a:picLocks noChangeAspect="1"/>
          </p:cNvPicPr>
          <p:nvPr/>
        </p:nvPicPr>
        <p:blipFill>
          <a:blip r:embed="rId3"/>
          <a:srcRect/>
          <a:stretch/>
        </p:blipFill>
        <p:spPr>
          <a:xfrm>
            <a:off x="11561404" y="6227404"/>
            <a:ext cx="630596" cy="630596"/>
          </a:xfrm>
          <a:prstGeom prst="rect">
            <a:avLst/>
          </a:prstGeom>
        </p:spPr>
      </p:pic>
      <p:pic>
        <p:nvPicPr>
          <p:cNvPr id="21" name="Picture 20">
            <a:extLst>
              <a:ext uri="{FF2B5EF4-FFF2-40B4-BE49-F238E27FC236}">
                <a16:creationId xmlns:a16="http://schemas.microsoft.com/office/drawing/2014/main" id="{823D4895-F635-1142-0282-2FB2FF0D0A5B}"/>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F29E1EA7-01A1-A42C-325A-E9D01CBDD5E1}"/>
              </a:ext>
            </a:extLst>
          </p:cNvPr>
          <p:cNvPicPr>
            <a:picLocks noChangeAspect="1"/>
          </p:cNvPicPr>
          <p:nvPr/>
        </p:nvPicPr>
        <p:blipFill>
          <a:blip r:embed="rId5"/>
          <a:srcRect/>
          <a:stretch/>
        </p:blipFill>
        <p:spPr>
          <a:xfrm>
            <a:off x="2649355" y="4387370"/>
            <a:ext cx="1840034" cy="1840034"/>
          </a:xfrm>
          <a:prstGeom prst="rect">
            <a:avLst/>
          </a:prstGeom>
        </p:spPr>
      </p:pic>
      <p:sp>
        <p:nvSpPr>
          <p:cNvPr id="7" name="TextBox 6">
            <a:extLst>
              <a:ext uri="{FF2B5EF4-FFF2-40B4-BE49-F238E27FC236}">
                <a16:creationId xmlns:a16="http://schemas.microsoft.com/office/drawing/2014/main" id="{4B11E911-58EC-0468-949F-5E0B13DED43B}"/>
              </a:ext>
            </a:extLst>
          </p:cNvPr>
          <p:cNvSpPr txBox="1"/>
          <p:nvPr/>
        </p:nvSpPr>
        <p:spPr>
          <a:xfrm>
            <a:off x="5097954" y="221484"/>
            <a:ext cx="6184490" cy="869790"/>
          </a:xfrm>
          <a:prstGeom prst="rect">
            <a:avLst/>
          </a:prstGeom>
          <a:noFill/>
        </p:spPr>
        <p:txBody>
          <a:bodyPr wrap="square">
            <a:spAutoFit/>
          </a:bodyPr>
          <a:lstStyle/>
          <a:p>
            <a:pPr>
              <a:lnSpc>
                <a:spcPct val="150000"/>
              </a:lnSpc>
            </a:pPr>
            <a:r>
              <a:rPr lang="en-GB" sz="1800" b="1" u="sng" dirty="0">
                <a:solidFill>
                  <a:srgbClr val="0070C0"/>
                </a:solidFill>
              </a:rPr>
              <a:t>Was the pupil encouraged to analyse problems and take responsibility for their learning?</a:t>
            </a:r>
          </a:p>
        </p:txBody>
      </p:sp>
    </p:spTree>
    <p:extLst>
      <p:ext uri="{BB962C8B-B14F-4D97-AF65-F5344CB8AC3E}">
        <p14:creationId xmlns:p14="http://schemas.microsoft.com/office/powerpoint/2010/main" val="25231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565520" y="1139394"/>
            <a:ext cx="4423198" cy="5030500"/>
          </a:xfrm>
        </p:spPr>
        <p:txBody>
          <a:bodyPr anchor="ctr">
            <a:normAutofit fontScale="90000"/>
          </a:bodyPr>
          <a:lstStyle/>
          <a:p>
            <a:r>
              <a:rPr lang="en-GB" sz="3200" dirty="0">
                <a:solidFill>
                  <a:srgbClr val="EBEBEB"/>
                </a:solidFill>
              </a:rPr>
              <a:t>Teaching &amp; Learning Strategies</a:t>
            </a:r>
            <a:br>
              <a:rPr lang="en-GB" sz="3200" dirty="0">
                <a:solidFill>
                  <a:srgbClr val="EBEBEB"/>
                </a:solidFill>
              </a:rPr>
            </a:br>
            <a:br>
              <a:rPr lang="en-GB" sz="3200" dirty="0">
                <a:solidFill>
                  <a:srgbClr val="EBEBEB"/>
                </a:solidFill>
              </a:rPr>
            </a:br>
            <a:r>
              <a:rPr lang="en-GB" sz="3200" dirty="0">
                <a:solidFill>
                  <a:srgbClr val="EBEBEB"/>
                </a:solidFill>
              </a:rPr>
              <a:t>Opportunities</a:t>
            </a:r>
            <a:br>
              <a:rPr lang="en-GB" sz="3200" dirty="0">
                <a:solidFill>
                  <a:srgbClr val="EBEBEB"/>
                </a:solidFill>
              </a:rPr>
            </a:br>
            <a:r>
              <a:rPr lang="en-GB" sz="3200" dirty="0">
                <a:solidFill>
                  <a:srgbClr val="EBEBEB"/>
                </a:solidFill>
              </a:rPr>
              <a:t>&amp;</a:t>
            </a:r>
            <a:br>
              <a:rPr lang="en-GB" sz="3200" dirty="0">
                <a:solidFill>
                  <a:srgbClr val="EBEBEB"/>
                </a:solidFill>
              </a:rPr>
            </a:br>
            <a:r>
              <a:rPr lang="en-GB" sz="3200" dirty="0">
                <a:solidFill>
                  <a:srgbClr val="EBEBEB"/>
                </a:solidFill>
              </a:rPr>
              <a:t>Examples </a:t>
            </a:r>
            <a:br>
              <a:rPr lang="en-GB" sz="3200" dirty="0">
                <a:solidFill>
                  <a:srgbClr val="EBEBEB"/>
                </a:solidFill>
              </a:rPr>
            </a:br>
            <a:r>
              <a:rPr lang="en-GB" sz="3200" dirty="0">
                <a:solidFill>
                  <a:srgbClr val="EBEBEB"/>
                </a:solidFill>
              </a:rPr>
              <a:t>to clarify learning outcomes</a:t>
            </a:r>
            <a:br>
              <a:rPr lang="en-GB" sz="3200" dirty="0">
                <a:solidFill>
                  <a:srgbClr val="EBEBEB"/>
                </a:solidFill>
              </a:rPr>
            </a:br>
            <a:br>
              <a:rPr lang="en-GB" sz="3200" dirty="0">
                <a:solidFill>
                  <a:srgbClr val="EBEBEB"/>
                </a:solidFill>
              </a:rPr>
            </a:b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334476" y="492585"/>
            <a:ext cx="6546477" cy="6857999"/>
          </a:xfrm>
        </p:spPr>
        <p:txBody>
          <a:bodyPr anchor="ctr">
            <a:normAutofit/>
          </a:bodyPr>
          <a:lstStyle/>
          <a:p>
            <a:pPr>
              <a:lnSpc>
                <a:spcPct val="150000"/>
              </a:lnSpc>
            </a:pPr>
            <a:r>
              <a:rPr lang="en-GB" dirty="0"/>
              <a:t>What is the purpose of this competence?</a:t>
            </a:r>
          </a:p>
          <a:p>
            <a:pPr>
              <a:lnSpc>
                <a:spcPct val="150000"/>
              </a:lnSpc>
            </a:pPr>
            <a:r>
              <a:rPr lang="en-GB" dirty="0"/>
              <a:t>How does this </a:t>
            </a:r>
            <a:r>
              <a:rPr lang="en-GB" b="1" dirty="0">
                <a:solidFill>
                  <a:srgbClr val="0070C0"/>
                </a:solidFill>
              </a:rPr>
              <a:t>accelerate</a:t>
            </a:r>
            <a:r>
              <a:rPr lang="en-GB" dirty="0"/>
              <a:t> learning ?</a:t>
            </a:r>
          </a:p>
          <a:p>
            <a:pPr>
              <a:lnSpc>
                <a:spcPct val="150000"/>
              </a:lnSpc>
            </a:pPr>
            <a:r>
              <a:rPr lang="en-GB" dirty="0"/>
              <a:t>What </a:t>
            </a:r>
            <a:r>
              <a:rPr lang="en-GB" b="1" dirty="0">
                <a:solidFill>
                  <a:schemeClr val="accent3">
                    <a:lumMod val="75000"/>
                  </a:schemeClr>
                </a:solidFill>
              </a:rPr>
              <a:t>previous learning </a:t>
            </a:r>
            <a:r>
              <a:rPr lang="en-GB" dirty="0"/>
              <a:t>could be used to help a pupil to develop approach speed to roundabout’s</a:t>
            </a:r>
          </a:p>
          <a:p>
            <a:pPr>
              <a:lnSpc>
                <a:spcPct val="150000"/>
              </a:lnSpc>
            </a:pPr>
            <a:r>
              <a:rPr lang="en-GB" dirty="0"/>
              <a:t>What </a:t>
            </a:r>
            <a:r>
              <a:rPr lang="en-GB" b="1" dirty="0">
                <a:solidFill>
                  <a:srgbClr val="00B050"/>
                </a:solidFill>
              </a:rPr>
              <a:t>skills</a:t>
            </a:r>
            <a:r>
              <a:rPr lang="en-GB" dirty="0"/>
              <a:t> would they already have?</a:t>
            </a:r>
          </a:p>
          <a:p>
            <a:pPr>
              <a:lnSpc>
                <a:spcPct val="150000"/>
              </a:lnSpc>
            </a:pPr>
            <a:r>
              <a:rPr lang="en-GB" dirty="0"/>
              <a:t>How does this competence also link to </a:t>
            </a:r>
            <a:r>
              <a:rPr lang="en-GB" dirty="0">
                <a:solidFill>
                  <a:srgbClr val="0070C0"/>
                </a:solidFill>
              </a:rPr>
              <a:t>learning style &amp; </a:t>
            </a:r>
            <a:r>
              <a:rPr lang="en-GB" b="1" dirty="0">
                <a:solidFill>
                  <a:srgbClr val="0070C0"/>
                </a:solidFill>
              </a:rPr>
              <a:t>CURRENT ABILITY </a:t>
            </a:r>
            <a:r>
              <a:rPr lang="en-GB" dirty="0">
                <a:solidFill>
                  <a:srgbClr val="0070C0"/>
                </a:solidFill>
              </a:rPr>
              <a:t>(1</a:t>
            </a:r>
            <a:r>
              <a:rPr lang="en-GB" baseline="30000" dirty="0">
                <a:solidFill>
                  <a:srgbClr val="0070C0"/>
                </a:solidFill>
              </a:rPr>
              <a:t>st</a:t>
            </a:r>
            <a:r>
              <a:rPr lang="en-GB" dirty="0">
                <a:solidFill>
                  <a:srgbClr val="0070C0"/>
                </a:solidFill>
              </a:rPr>
              <a:t> competence under T&amp;L </a:t>
            </a:r>
            <a:r>
              <a:rPr lang="en-GB" dirty="0" err="1">
                <a:solidFill>
                  <a:srgbClr val="0070C0"/>
                </a:solidFill>
              </a:rPr>
              <a:t>strats</a:t>
            </a:r>
            <a:r>
              <a:rPr lang="en-GB" dirty="0">
                <a:solidFill>
                  <a:srgbClr val="0070C0"/>
                </a:solidFill>
              </a:rPr>
              <a:t>) </a:t>
            </a:r>
            <a:r>
              <a:rPr lang="en-GB" dirty="0"/>
              <a:t>?</a:t>
            </a:r>
          </a:p>
          <a:p>
            <a:pPr>
              <a:lnSpc>
                <a:spcPct val="150000"/>
              </a:lnSpc>
            </a:pPr>
            <a:r>
              <a:rPr lang="en-GB" b="1" dirty="0">
                <a:solidFill>
                  <a:srgbClr val="00B050"/>
                </a:solidFill>
              </a:rPr>
              <a:t>MSM routines </a:t>
            </a:r>
            <a:r>
              <a:rPr lang="en-GB" dirty="0"/>
              <a:t>for example could be transferred from existing knowledge to new topic and remove the need for briefing</a:t>
            </a:r>
          </a:p>
          <a:p>
            <a:pPr>
              <a:lnSpc>
                <a:spcPct val="150000"/>
              </a:lnSpc>
            </a:pPr>
            <a:r>
              <a:rPr lang="en-GB" dirty="0"/>
              <a:t>Context from existing knowledge, transferred to new learning. </a:t>
            </a:r>
            <a:r>
              <a:rPr lang="en-GB" b="1" dirty="0">
                <a:solidFill>
                  <a:srgbClr val="0070C0"/>
                </a:solidFill>
              </a:rPr>
              <a:t>(Adult learning)</a:t>
            </a:r>
          </a:p>
          <a:p>
            <a:pPr marL="0" indent="0">
              <a:buNone/>
            </a:pPr>
            <a:endParaRPr lang="en-GB" sz="1600" b="1" dirty="0">
              <a:solidFill>
                <a:schemeClr val="tx1"/>
              </a:solidFill>
            </a:endParaRPr>
          </a:p>
        </p:txBody>
      </p:sp>
      <p:pic>
        <p:nvPicPr>
          <p:cNvPr id="4" name="Picture 3"/>
          <p:cNvPicPr>
            <a:picLocks noChangeAspect="1"/>
          </p:cNvPicPr>
          <p:nvPr/>
        </p:nvPicPr>
        <p:blipFill>
          <a:blip r:embed="rId3"/>
          <a:srcRect/>
          <a:stretch/>
        </p:blipFill>
        <p:spPr>
          <a:xfrm>
            <a:off x="11533294" y="6199294"/>
            <a:ext cx="658706" cy="658706"/>
          </a:xfrm>
          <a:prstGeom prst="rect">
            <a:avLst/>
          </a:prstGeom>
        </p:spPr>
      </p:pic>
      <p:pic>
        <p:nvPicPr>
          <p:cNvPr id="21" name="Picture 20">
            <a:extLst>
              <a:ext uri="{FF2B5EF4-FFF2-40B4-BE49-F238E27FC236}">
                <a16:creationId xmlns:a16="http://schemas.microsoft.com/office/drawing/2014/main" id="{E2E3B61C-3A10-D098-73B6-FAFEF1D46704}"/>
              </a:ext>
            </a:extLst>
          </p:cNvPr>
          <p:cNvPicPr>
            <a:picLocks noChangeAspect="1"/>
          </p:cNvPicPr>
          <p:nvPr/>
        </p:nvPicPr>
        <p:blipFill>
          <a:blip r:embed="rId4"/>
          <a:srcRect/>
          <a:stretch/>
        </p:blipFill>
        <p:spPr>
          <a:xfrm>
            <a:off x="570752" y="5492204"/>
            <a:ext cx="1787793" cy="707090"/>
          </a:xfrm>
          <a:prstGeom prst="rect">
            <a:avLst/>
          </a:prstGeom>
        </p:spPr>
      </p:pic>
      <p:sp>
        <p:nvSpPr>
          <p:cNvPr id="6" name="TextBox 5">
            <a:extLst>
              <a:ext uri="{FF2B5EF4-FFF2-40B4-BE49-F238E27FC236}">
                <a16:creationId xmlns:a16="http://schemas.microsoft.com/office/drawing/2014/main" id="{9957631D-004A-9541-46D3-DA3BE14491A0}"/>
              </a:ext>
            </a:extLst>
          </p:cNvPr>
          <p:cNvSpPr txBox="1"/>
          <p:nvPr/>
        </p:nvSpPr>
        <p:spPr>
          <a:xfrm>
            <a:off x="10674886" y="6097559"/>
            <a:ext cx="710451" cy="584775"/>
          </a:xfrm>
          <a:prstGeom prst="rect">
            <a:avLst/>
          </a:prstGeom>
          <a:noFill/>
        </p:spPr>
        <p:txBody>
          <a:bodyPr wrap="none" rtlCol="0">
            <a:spAutoFit/>
          </a:bodyPr>
          <a:lstStyle/>
          <a:p>
            <a:r>
              <a:rPr kumimoji="0" lang="en-GB" sz="3200" b="1" i="0" u="none" strike="noStrike" kern="1200" cap="none" spc="0" normalizeH="0" baseline="0" noProof="0">
                <a:ln>
                  <a:noFill/>
                </a:ln>
                <a:solidFill>
                  <a:srgbClr val="FF0000"/>
                </a:solidFill>
                <a:effectLst/>
                <a:uLnTx/>
                <a:uFillTx/>
                <a:latin typeface="Century Gothic" panose="020B0502020202020204"/>
                <a:ea typeface="+mn-ea"/>
                <a:cs typeface="+mn-cs"/>
              </a:rPr>
              <a:t>….</a:t>
            </a:r>
            <a:endParaRPr lang="en-GB" dirty="0"/>
          </a:p>
        </p:txBody>
      </p:sp>
      <p:sp>
        <p:nvSpPr>
          <p:cNvPr id="7" name="TextBox 6">
            <a:extLst>
              <a:ext uri="{FF2B5EF4-FFF2-40B4-BE49-F238E27FC236}">
                <a16:creationId xmlns:a16="http://schemas.microsoft.com/office/drawing/2014/main" id="{CBFFFC7E-78AB-8E3D-4E3F-756F6FE1C703}"/>
              </a:ext>
            </a:extLst>
          </p:cNvPr>
          <p:cNvSpPr txBox="1"/>
          <p:nvPr/>
        </p:nvSpPr>
        <p:spPr>
          <a:xfrm>
            <a:off x="5784953" y="12480"/>
            <a:ext cx="6096000" cy="869790"/>
          </a:xfrm>
          <a:prstGeom prst="rect">
            <a:avLst/>
          </a:prstGeom>
          <a:noFill/>
        </p:spPr>
        <p:txBody>
          <a:bodyPr wrap="square">
            <a:spAutoFit/>
          </a:bodyPr>
          <a:lstStyle/>
          <a:p>
            <a:pPr>
              <a:lnSpc>
                <a:spcPct val="150000"/>
              </a:lnSpc>
            </a:pPr>
            <a:r>
              <a:rPr lang="en-GB" sz="1800" b="1" u="sng" dirty="0">
                <a:solidFill>
                  <a:srgbClr val="0070C0"/>
                </a:solidFill>
              </a:rPr>
              <a:t>Were opportunities and examples used </a:t>
            </a:r>
          </a:p>
          <a:p>
            <a:pPr>
              <a:lnSpc>
                <a:spcPct val="150000"/>
              </a:lnSpc>
            </a:pPr>
            <a:r>
              <a:rPr lang="en-GB" sz="1800" b="1" u="sng" dirty="0">
                <a:solidFill>
                  <a:srgbClr val="0070C0"/>
                </a:solidFill>
              </a:rPr>
              <a:t>to clarify learning outcomes?</a:t>
            </a:r>
          </a:p>
        </p:txBody>
      </p:sp>
    </p:spTree>
    <p:extLst>
      <p:ext uri="{BB962C8B-B14F-4D97-AF65-F5344CB8AC3E}">
        <p14:creationId xmlns:p14="http://schemas.microsoft.com/office/powerpoint/2010/main" val="31318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570752" y="1894395"/>
            <a:ext cx="4430185" cy="4866710"/>
          </a:xfrm>
        </p:spPr>
        <p:txBody>
          <a:bodyPr anchor="ctr">
            <a:normAutofit fontScale="90000"/>
          </a:bodyPr>
          <a:lstStyle/>
          <a:p>
            <a:r>
              <a:rPr lang="en-GB" sz="3200" dirty="0">
                <a:solidFill>
                  <a:srgbClr val="EBEBEB"/>
                </a:solidFill>
              </a:rPr>
              <a:t>Teaching &amp; Learning Strategies</a:t>
            </a:r>
            <a:br>
              <a:rPr lang="en-GB" sz="3200" dirty="0">
                <a:solidFill>
                  <a:srgbClr val="EBEBEB"/>
                </a:solidFill>
              </a:rPr>
            </a:br>
            <a:br>
              <a:rPr lang="en-GB" sz="3200" dirty="0">
                <a:solidFill>
                  <a:srgbClr val="EBEBEB"/>
                </a:solidFill>
              </a:rPr>
            </a:br>
            <a:r>
              <a:rPr lang="en-GB" sz="3200" dirty="0">
                <a:solidFill>
                  <a:srgbClr val="EBEBEB"/>
                </a:solidFill>
              </a:rPr>
              <a:t>Andragogy </a:t>
            </a:r>
            <a:br>
              <a:rPr lang="en-GB" sz="3200" dirty="0">
                <a:solidFill>
                  <a:srgbClr val="EBEBEB"/>
                </a:solidFill>
              </a:rPr>
            </a:br>
            <a:r>
              <a:rPr lang="en-GB" sz="3200" dirty="0">
                <a:solidFill>
                  <a:srgbClr val="EBEBEB"/>
                </a:solidFill>
              </a:rPr>
              <a:t>(</a:t>
            </a:r>
            <a:r>
              <a:rPr lang="en-GB" sz="3200" dirty="0">
                <a:solidFill>
                  <a:schemeClr val="accent1"/>
                </a:solidFill>
              </a:rPr>
              <a:t>Adult Learning</a:t>
            </a:r>
            <a:r>
              <a:rPr lang="en-GB" sz="3200" dirty="0">
                <a:solidFill>
                  <a:srgbClr val="EBEBEB"/>
                </a:solidFill>
              </a:rPr>
              <a:t>)</a:t>
            </a:r>
            <a:br>
              <a:rPr lang="en-GB" sz="3200" dirty="0">
                <a:solidFill>
                  <a:srgbClr val="EBEBEB"/>
                </a:solidFill>
              </a:rPr>
            </a:br>
            <a:br>
              <a:rPr lang="en-GB" sz="3200" dirty="0">
                <a:solidFill>
                  <a:srgbClr val="EBEBEB"/>
                </a:solidFill>
              </a:rPr>
            </a:br>
            <a:r>
              <a:rPr lang="en-GB" sz="2200" dirty="0">
                <a:solidFill>
                  <a:srgbClr val="EBEBEB"/>
                </a:solidFill>
              </a:rPr>
              <a:t>&amp; How we address</a:t>
            </a:r>
            <a:br>
              <a:rPr lang="en-GB" sz="2200" dirty="0">
                <a:solidFill>
                  <a:srgbClr val="EBEBEB"/>
                </a:solidFill>
              </a:rPr>
            </a:br>
            <a:r>
              <a:rPr lang="en-GB" sz="2200" dirty="0">
                <a:solidFill>
                  <a:srgbClr val="EBEBEB"/>
                </a:solidFill>
              </a:rPr>
              <a:t>the principles with CCL</a:t>
            </a:r>
            <a:br>
              <a:rPr lang="en-GB" sz="3200" dirty="0">
                <a:solidFill>
                  <a:srgbClr val="EBEBEB"/>
                </a:solidFill>
              </a:rPr>
            </a:br>
            <a:br>
              <a:rPr lang="en-GB" sz="3200" dirty="0">
                <a:solidFill>
                  <a:srgbClr val="EBEBEB"/>
                </a:solidFill>
              </a:rPr>
            </a:b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353590" y="279649"/>
            <a:ext cx="6546477" cy="6857999"/>
          </a:xfrm>
        </p:spPr>
        <p:txBody>
          <a:bodyPr anchor="ctr">
            <a:normAutofit/>
          </a:bodyPr>
          <a:lstStyle/>
          <a:p>
            <a:r>
              <a:rPr lang="en-GB" b="1" dirty="0">
                <a:solidFill>
                  <a:schemeClr val="tx1"/>
                </a:solidFill>
              </a:rPr>
              <a:t>Some recognised &amp; accepted principles of adult learning </a:t>
            </a:r>
            <a:r>
              <a:rPr lang="en-GB" b="1" dirty="0">
                <a:solidFill>
                  <a:srgbClr val="FF0000"/>
                </a:solidFill>
              </a:rPr>
              <a:t>(</a:t>
            </a:r>
            <a:r>
              <a:rPr lang="en-GB" b="1" dirty="0">
                <a:solidFill>
                  <a:srgbClr val="002060"/>
                </a:solidFill>
              </a:rPr>
              <a:t>Malcolm Knowles </a:t>
            </a:r>
            <a:r>
              <a:rPr lang="en-GB" b="1" i="1" dirty="0">
                <a:solidFill>
                  <a:srgbClr val="FF0000"/>
                </a:solidFill>
              </a:rPr>
              <a:t>theory of andragogy 1968 /</a:t>
            </a:r>
            <a:r>
              <a:rPr lang="en-GB" b="1" dirty="0">
                <a:solidFill>
                  <a:srgbClr val="FF0000"/>
                </a:solidFill>
              </a:rPr>
              <a:t> 1989) </a:t>
            </a:r>
            <a:r>
              <a:rPr lang="en-GB" b="1" dirty="0">
                <a:solidFill>
                  <a:schemeClr val="tx1"/>
                </a:solidFill>
              </a:rPr>
              <a:t>:-</a:t>
            </a:r>
          </a:p>
          <a:p>
            <a:pPr>
              <a:buFont typeface="+mj-lt"/>
              <a:buAutoNum type="arabicPeriod"/>
            </a:pPr>
            <a:r>
              <a:rPr lang="en-GB" b="1" dirty="0">
                <a:solidFill>
                  <a:srgbClr val="0070C0"/>
                </a:solidFill>
              </a:rPr>
              <a:t>Autonomy</a:t>
            </a:r>
            <a:r>
              <a:rPr lang="en-GB" b="1" dirty="0">
                <a:solidFill>
                  <a:schemeClr val="tx1"/>
                </a:solidFill>
              </a:rPr>
              <a:t> – Adults prefer a sense of control &amp; self-direction </a:t>
            </a:r>
            <a:r>
              <a:rPr lang="en-GB" b="1" dirty="0">
                <a:solidFill>
                  <a:srgbClr val="00B050"/>
                </a:solidFill>
              </a:rPr>
              <a:t>(Options &amp; Way Forward)</a:t>
            </a:r>
          </a:p>
          <a:p>
            <a:pPr>
              <a:buFont typeface="+mj-lt"/>
              <a:buAutoNum type="arabicPeriod"/>
            </a:pPr>
            <a:r>
              <a:rPr lang="en-GB" b="1" dirty="0">
                <a:solidFill>
                  <a:srgbClr val="0070C0"/>
                </a:solidFill>
              </a:rPr>
              <a:t>Goal-Orientated</a:t>
            </a:r>
            <a:r>
              <a:rPr lang="en-GB" b="1" dirty="0">
                <a:solidFill>
                  <a:srgbClr val="00B050"/>
                </a:solidFill>
              </a:rPr>
              <a:t> </a:t>
            </a:r>
            <a:r>
              <a:rPr lang="en-GB" b="1" dirty="0">
                <a:solidFill>
                  <a:schemeClr val="tx1"/>
                </a:solidFill>
              </a:rPr>
              <a:t>– Adults prefer learning that helps them reach their </a:t>
            </a:r>
            <a:r>
              <a:rPr lang="en-GB" b="1" dirty="0">
                <a:solidFill>
                  <a:srgbClr val="00B050"/>
                </a:solidFill>
              </a:rPr>
              <a:t>(Goal) </a:t>
            </a:r>
          </a:p>
          <a:p>
            <a:pPr>
              <a:buFont typeface="+mj-lt"/>
              <a:buAutoNum type="arabicPeriod"/>
            </a:pPr>
            <a:r>
              <a:rPr lang="en-GB" b="1" dirty="0">
                <a:solidFill>
                  <a:srgbClr val="0070C0"/>
                </a:solidFill>
              </a:rPr>
              <a:t>Practical</a:t>
            </a:r>
            <a:r>
              <a:rPr lang="en-GB" b="1" dirty="0">
                <a:solidFill>
                  <a:schemeClr val="tx1"/>
                </a:solidFill>
              </a:rPr>
              <a:t> – Adults need personal relevance in activities </a:t>
            </a:r>
            <a:r>
              <a:rPr lang="en-GB" b="1" dirty="0">
                <a:solidFill>
                  <a:srgbClr val="00B050"/>
                </a:solidFill>
              </a:rPr>
              <a:t>(G.D.E. level 4)</a:t>
            </a:r>
          </a:p>
          <a:p>
            <a:pPr>
              <a:buFont typeface="+mj-lt"/>
              <a:buAutoNum type="arabicPeriod"/>
            </a:pPr>
            <a:r>
              <a:rPr lang="en-GB" b="1" dirty="0">
                <a:solidFill>
                  <a:srgbClr val="0070C0"/>
                </a:solidFill>
              </a:rPr>
              <a:t>Wealth of Knowledge </a:t>
            </a:r>
            <a:r>
              <a:rPr lang="en-GB" b="1" dirty="0">
                <a:solidFill>
                  <a:schemeClr val="tx1"/>
                </a:solidFill>
              </a:rPr>
              <a:t>– Adults have accumulated a unique store of knowledge that they bring to the situation </a:t>
            </a:r>
            <a:r>
              <a:rPr lang="en-GB" b="1" dirty="0">
                <a:solidFill>
                  <a:srgbClr val="00B050"/>
                </a:solidFill>
              </a:rPr>
              <a:t>(Reality – Prior learning)</a:t>
            </a:r>
          </a:p>
          <a:p>
            <a:pPr>
              <a:buFont typeface="+mj-lt"/>
              <a:buAutoNum type="arabicPeriod"/>
            </a:pPr>
            <a:r>
              <a:rPr lang="en-GB" b="1" dirty="0">
                <a:solidFill>
                  <a:srgbClr val="0070C0"/>
                </a:solidFill>
              </a:rPr>
              <a:t>Big Picture </a:t>
            </a:r>
            <a:r>
              <a:rPr lang="en-GB" b="1" dirty="0">
                <a:solidFill>
                  <a:schemeClr val="tx1"/>
                </a:solidFill>
              </a:rPr>
              <a:t>– Adults need a big picture view and to know how the smaller parts fit in to the bigger picture </a:t>
            </a:r>
            <a:r>
              <a:rPr lang="en-GB" b="1" dirty="0">
                <a:solidFill>
                  <a:srgbClr val="00B050"/>
                </a:solidFill>
              </a:rPr>
              <a:t>(Goal focus, Post-Test and context)</a:t>
            </a:r>
          </a:p>
          <a:p>
            <a:pPr marL="0" indent="0">
              <a:buNone/>
            </a:pPr>
            <a:endParaRPr lang="en-GB" b="1" dirty="0">
              <a:solidFill>
                <a:schemeClr val="tx1"/>
              </a:solidFill>
            </a:endParaRPr>
          </a:p>
          <a:p>
            <a:pPr marL="0" indent="0">
              <a:buNone/>
            </a:pPr>
            <a:endParaRPr lang="en-GB" sz="1600" b="1" dirty="0">
              <a:solidFill>
                <a:schemeClr val="tx1"/>
              </a:solidFill>
            </a:endParaRP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7" name="Picture 6">
            <a:extLst>
              <a:ext uri="{FF2B5EF4-FFF2-40B4-BE49-F238E27FC236}">
                <a16:creationId xmlns:a16="http://schemas.microsoft.com/office/drawing/2014/main" id="{AE7D1208-681A-CB19-7926-E514557DB0D9}"/>
              </a:ext>
            </a:extLst>
          </p:cNvPr>
          <p:cNvPicPr>
            <a:picLocks noChangeAspect="1"/>
          </p:cNvPicPr>
          <p:nvPr/>
        </p:nvPicPr>
        <p:blipFill>
          <a:blip r:embed="rId4"/>
          <a:stretch>
            <a:fillRect/>
          </a:stretch>
        </p:blipFill>
        <p:spPr>
          <a:xfrm>
            <a:off x="449261" y="620688"/>
            <a:ext cx="3987362" cy="603856"/>
          </a:xfrm>
          <a:prstGeom prst="rect">
            <a:avLst/>
          </a:prstGeom>
        </p:spPr>
      </p:pic>
      <p:pic>
        <p:nvPicPr>
          <p:cNvPr id="21" name="Picture 20">
            <a:extLst>
              <a:ext uri="{FF2B5EF4-FFF2-40B4-BE49-F238E27FC236}">
                <a16:creationId xmlns:a16="http://schemas.microsoft.com/office/drawing/2014/main" id="{E2E3B61C-3A10-D098-73B6-FAFEF1D46704}"/>
              </a:ext>
            </a:extLst>
          </p:cNvPr>
          <p:cNvPicPr>
            <a:picLocks noChangeAspect="1"/>
          </p:cNvPicPr>
          <p:nvPr/>
        </p:nvPicPr>
        <p:blipFill>
          <a:blip r:embed="rId5"/>
          <a:srcRect/>
          <a:stretch/>
        </p:blipFill>
        <p:spPr>
          <a:xfrm>
            <a:off x="570752" y="5492204"/>
            <a:ext cx="1787793" cy="707090"/>
          </a:xfrm>
          <a:prstGeom prst="rect">
            <a:avLst/>
          </a:prstGeom>
        </p:spPr>
      </p:pic>
      <p:sp>
        <p:nvSpPr>
          <p:cNvPr id="5" name="TextBox 4">
            <a:extLst>
              <a:ext uri="{FF2B5EF4-FFF2-40B4-BE49-F238E27FC236}">
                <a16:creationId xmlns:a16="http://schemas.microsoft.com/office/drawing/2014/main" id="{76621C8E-1BC2-681D-2271-424F5FF93907}"/>
              </a:ext>
            </a:extLst>
          </p:cNvPr>
          <p:cNvSpPr txBox="1"/>
          <p:nvPr/>
        </p:nvSpPr>
        <p:spPr>
          <a:xfrm>
            <a:off x="1616015" y="1108982"/>
            <a:ext cx="1258678" cy="307777"/>
          </a:xfrm>
          <a:prstGeom prst="rect">
            <a:avLst/>
          </a:prstGeom>
          <a:noFill/>
        </p:spPr>
        <p:txBody>
          <a:bodyPr wrap="none" rtlCol="0">
            <a:spAutoFit/>
          </a:bodyPr>
          <a:lstStyle/>
          <a:p>
            <a:r>
              <a:rPr lang="en-GB" sz="1400" b="1" dirty="0">
                <a:solidFill>
                  <a:schemeClr val="bg1">
                    <a:lumMod val="95000"/>
                  </a:schemeClr>
                </a:solidFill>
              </a:rPr>
              <a:t>18yrs – 29yrs</a:t>
            </a:r>
          </a:p>
        </p:txBody>
      </p:sp>
      <p:pic>
        <p:nvPicPr>
          <p:cNvPr id="8" name="Picture 7">
            <a:extLst>
              <a:ext uri="{FF2B5EF4-FFF2-40B4-BE49-F238E27FC236}">
                <a16:creationId xmlns:a16="http://schemas.microsoft.com/office/drawing/2014/main" id="{F38DC97E-BC41-2044-DAAD-2486ECC7D26F}"/>
              </a:ext>
            </a:extLst>
          </p:cNvPr>
          <p:cNvPicPr>
            <a:picLocks noChangeAspect="1"/>
          </p:cNvPicPr>
          <p:nvPr/>
        </p:nvPicPr>
        <p:blipFill>
          <a:blip r:embed="rId6"/>
          <a:stretch>
            <a:fillRect/>
          </a:stretch>
        </p:blipFill>
        <p:spPr>
          <a:xfrm>
            <a:off x="3597117" y="5207592"/>
            <a:ext cx="783812" cy="1075557"/>
          </a:xfrm>
          <a:prstGeom prst="rect">
            <a:avLst/>
          </a:prstGeom>
        </p:spPr>
      </p:pic>
      <p:pic>
        <p:nvPicPr>
          <p:cNvPr id="10" name="Picture 9">
            <a:extLst>
              <a:ext uri="{FF2B5EF4-FFF2-40B4-BE49-F238E27FC236}">
                <a16:creationId xmlns:a16="http://schemas.microsoft.com/office/drawing/2014/main" id="{BAFAE96F-8BF9-E11A-3DFF-9D5D2DB1D798}"/>
              </a:ext>
            </a:extLst>
          </p:cNvPr>
          <p:cNvPicPr>
            <a:picLocks noChangeAspect="1"/>
          </p:cNvPicPr>
          <p:nvPr/>
        </p:nvPicPr>
        <p:blipFill>
          <a:blip r:embed="rId7"/>
          <a:srcRect t="19114" b="19114"/>
          <a:stretch/>
        </p:blipFill>
        <p:spPr>
          <a:xfrm>
            <a:off x="3082442" y="2383228"/>
            <a:ext cx="1254558" cy="1167765"/>
          </a:xfrm>
          <a:prstGeom prst="rect">
            <a:avLst/>
          </a:prstGeom>
        </p:spPr>
      </p:pic>
    </p:spTree>
    <p:extLst>
      <p:ext uri="{BB962C8B-B14F-4D97-AF65-F5344CB8AC3E}">
        <p14:creationId xmlns:p14="http://schemas.microsoft.com/office/powerpoint/2010/main" val="80332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ppt_w</p:attrName>
                                        </p:attrNameLst>
                                      </p:cBhvr>
                                      <p:tavLst>
                                        <p:tav tm="0" fmla="#ppt_w*sin(2.5*pi*$)">
                                          <p:val>
                                            <p:fltVal val="0"/>
                                          </p:val>
                                        </p:tav>
                                        <p:tav tm="100000">
                                          <p:val>
                                            <p:fltVal val="1"/>
                                          </p:val>
                                        </p:tav>
                                      </p:tavLst>
                                    </p:anim>
                                    <p:anim calcmode="lin" valueType="num">
                                      <p:cBhvr>
                                        <p:cTn id="3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522685" y="1583730"/>
            <a:ext cx="4423198" cy="5030500"/>
          </a:xfrm>
        </p:spPr>
        <p:txBody>
          <a:bodyPr anchor="ctr">
            <a:normAutofit fontScale="90000"/>
          </a:bodyPr>
          <a:lstStyle/>
          <a:p>
            <a:r>
              <a:rPr lang="en-GB" sz="3200" dirty="0">
                <a:solidFill>
                  <a:srgbClr val="EBEBEB"/>
                </a:solidFill>
              </a:rPr>
              <a:t>Andragogy </a:t>
            </a:r>
            <a:br>
              <a:rPr lang="en-GB" sz="3200" dirty="0">
                <a:solidFill>
                  <a:srgbClr val="EBEBEB"/>
                </a:solidFill>
              </a:rPr>
            </a:br>
            <a:r>
              <a:rPr lang="en-GB" sz="3200" dirty="0">
                <a:solidFill>
                  <a:srgbClr val="EBEBEB"/>
                </a:solidFill>
              </a:rPr>
              <a:t>(Adult Learning)</a:t>
            </a:r>
            <a:br>
              <a:rPr lang="en-GB" sz="3200" dirty="0">
                <a:solidFill>
                  <a:srgbClr val="EBEBEB"/>
                </a:solidFill>
              </a:rPr>
            </a:br>
            <a:r>
              <a:rPr lang="en-GB" sz="3200" dirty="0">
                <a:solidFill>
                  <a:srgbClr val="EBEBEB"/>
                </a:solidFill>
              </a:rPr>
              <a:t>			vs</a:t>
            </a:r>
            <a:br>
              <a:rPr lang="en-GB" sz="3200" dirty="0">
                <a:solidFill>
                  <a:srgbClr val="EBEBEB"/>
                </a:solidFill>
              </a:rPr>
            </a:br>
            <a:r>
              <a:rPr lang="en-GB" sz="3200" dirty="0">
                <a:solidFill>
                  <a:srgbClr val="EBEBEB"/>
                </a:solidFill>
              </a:rPr>
              <a:t>Pedagogy</a:t>
            </a:r>
            <a:br>
              <a:rPr lang="en-GB" sz="3200" dirty="0">
                <a:solidFill>
                  <a:srgbClr val="EBEBEB"/>
                </a:solidFill>
              </a:rPr>
            </a:br>
            <a:r>
              <a:rPr lang="en-GB" sz="3200" dirty="0">
                <a:solidFill>
                  <a:srgbClr val="EBEBEB"/>
                </a:solidFill>
              </a:rPr>
              <a:t>(Child Learning)</a:t>
            </a:r>
            <a:br>
              <a:rPr lang="en-GB" sz="3200" dirty="0">
                <a:solidFill>
                  <a:srgbClr val="EBEBEB"/>
                </a:solidFill>
              </a:rPr>
            </a:br>
            <a:br>
              <a:rPr lang="en-GB" sz="3200" dirty="0">
                <a:solidFill>
                  <a:srgbClr val="EBEBEB"/>
                </a:solidFill>
              </a:rPr>
            </a:br>
            <a:r>
              <a:rPr lang="en-GB" sz="2700" i="1" u="sng" dirty="0">
                <a:solidFill>
                  <a:srgbClr val="EBEBEB"/>
                </a:solidFill>
              </a:rPr>
              <a:t>Client Centred Learning</a:t>
            </a:r>
            <a:br>
              <a:rPr lang="en-GB" sz="2700" i="1" u="sng" dirty="0">
                <a:solidFill>
                  <a:srgbClr val="EBEBEB"/>
                </a:solidFill>
              </a:rPr>
            </a:br>
            <a:r>
              <a:rPr lang="en-GB" sz="2700" i="1" u="sng" dirty="0">
                <a:solidFill>
                  <a:srgbClr val="EBEBEB"/>
                </a:solidFill>
              </a:rPr>
              <a:t> vs </a:t>
            </a:r>
            <a:br>
              <a:rPr lang="en-GB" sz="2700" i="1" u="sng" dirty="0">
                <a:solidFill>
                  <a:srgbClr val="EBEBEB"/>
                </a:solidFill>
              </a:rPr>
            </a:br>
            <a:r>
              <a:rPr lang="en-GB" sz="2700" i="1" u="sng" dirty="0">
                <a:solidFill>
                  <a:srgbClr val="EBEBEB"/>
                </a:solidFill>
              </a:rPr>
              <a:t>Instruction?</a:t>
            </a:r>
            <a:br>
              <a:rPr lang="en-GB" sz="3200" dirty="0">
                <a:solidFill>
                  <a:srgbClr val="EBEBEB"/>
                </a:solidFill>
              </a:rPr>
            </a:br>
            <a:br>
              <a:rPr lang="en-GB" sz="3200" dirty="0">
                <a:solidFill>
                  <a:srgbClr val="EBEBEB"/>
                </a:solidFill>
              </a:rPr>
            </a:b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390965" y="279649"/>
            <a:ext cx="6546477" cy="6857999"/>
          </a:xfrm>
        </p:spPr>
        <p:txBody>
          <a:bodyPr anchor="ctr">
            <a:normAutofit/>
          </a:bodyPr>
          <a:lstStyle/>
          <a:p>
            <a:pPr marL="0" indent="0">
              <a:buNone/>
            </a:pPr>
            <a:endParaRPr lang="en-GB" b="1" dirty="0">
              <a:solidFill>
                <a:schemeClr val="tx1"/>
              </a:solidFill>
            </a:endParaRPr>
          </a:p>
          <a:p>
            <a:pPr marL="0" indent="0">
              <a:buNone/>
            </a:pPr>
            <a:endParaRPr lang="en-GB" sz="1600" b="1" dirty="0">
              <a:solidFill>
                <a:schemeClr val="tx1"/>
              </a:solidFill>
            </a:endParaRP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7" name="Picture 6">
            <a:extLst>
              <a:ext uri="{FF2B5EF4-FFF2-40B4-BE49-F238E27FC236}">
                <a16:creationId xmlns:a16="http://schemas.microsoft.com/office/drawing/2014/main" id="{AE7D1208-681A-CB19-7926-E514557DB0D9}"/>
              </a:ext>
            </a:extLst>
          </p:cNvPr>
          <p:cNvPicPr>
            <a:picLocks noChangeAspect="1"/>
          </p:cNvPicPr>
          <p:nvPr/>
        </p:nvPicPr>
        <p:blipFill>
          <a:blip r:embed="rId4"/>
          <a:stretch>
            <a:fillRect/>
          </a:stretch>
        </p:blipFill>
        <p:spPr>
          <a:xfrm>
            <a:off x="5883491" y="221961"/>
            <a:ext cx="5072312" cy="768163"/>
          </a:xfrm>
          <a:prstGeom prst="rect">
            <a:avLst/>
          </a:prstGeom>
        </p:spPr>
      </p:pic>
      <p:pic>
        <p:nvPicPr>
          <p:cNvPr id="21" name="Picture 20">
            <a:extLst>
              <a:ext uri="{FF2B5EF4-FFF2-40B4-BE49-F238E27FC236}">
                <a16:creationId xmlns:a16="http://schemas.microsoft.com/office/drawing/2014/main" id="{E2E3B61C-3A10-D098-73B6-FAFEF1D46704}"/>
              </a:ext>
            </a:extLst>
          </p:cNvPr>
          <p:cNvPicPr>
            <a:picLocks noChangeAspect="1"/>
          </p:cNvPicPr>
          <p:nvPr/>
        </p:nvPicPr>
        <p:blipFill>
          <a:blip r:embed="rId5"/>
          <a:srcRect/>
          <a:stretch/>
        </p:blipFill>
        <p:spPr>
          <a:xfrm>
            <a:off x="570752" y="5492204"/>
            <a:ext cx="1787793" cy="707090"/>
          </a:xfrm>
          <a:prstGeom prst="rect">
            <a:avLst/>
          </a:prstGeom>
        </p:spPr>
      </p:pic>
      <p:sp>
        <p:nvSpPr>
          <p:cNvPr id="5" name="TextBox 4">
            <a:extLst>
              <a:ext uri="{FF2B5EF4-FFF2-40B4-BE49-F238E27FC236}">
                <a16:creationId xmlns:a16="http://schemas.microsoft.com/office/drawing/2014/main" id="{76621C8E-1BC2-681D-2271-424F5FF93907}"/>
              </a:ext>
            </a:extLst>
          </p:cNvPr>
          <p:cNvSpPr txBox="1"/>
          <p:nvPr/>
        </p:nvSpPr>
        <p:spPr>
          <a:xfrm>
            <a:off x="10721655" y="452155"/>
            <a:ext cx="1258678" cy="307777"/>
          </a:xfrm>
          <a:prstGeom prst="rect">
            <a:avLst/>
          </a:prstGeom>
          <a:noFill/>
        </p:spPr>
        <p:txBody>
          <a:bodyPr wrap="none" rtlCol="0">
            <a:spAutoFit/>
          </a:bodyPr>
          <a:lstStyle/>
          <a:p>
            <a:r>
              <a:rPr lang="en-GB" sz="1400" b="1" dirty="0">
                <a:solidFill>
                  <a:schemeClr val="bg1">
                    <a:lumMod val="95000"/>
                  </a:schemeClr>
                </a:solidFill>
              </a:rPr>
              <a:t>18yrs – 29yrs</a:t>
            </a:r>
          </a:p>
        </p:txBody>
      </p:sp>
      <p:pic>
        <p:nvPicPr>
          <p:cNvPr id="8" name="Picture 7" descr="Chart, diagram, bubble chart&#10;&#10;Description automatically generated">
            <a:extLst>
              <a:ext uri="{FF2B5EF4-FFF2-40B4-BE49-F238E27FC236}">
                <a16:creationId xmlns:a16="http://schemas.microsoft.com/office/drawing/2014/main" id="{201A8734-1EA7-5F7D-7FB4-248859178FB5}"/>
              </a:ext>
            </a:extLst>
          </p:cNvPr>
          <p:cNvPicPr>
            <a:picLocks noChangeAspect="1"/>
          </p:cNvPicPr>
          <p:nvPr/>
        </p:nvPicPr>
        <p:blipFill>
          <a:blip r:embed="rId6"/>
          <a:stretch>
            <a:fillRect/>
          </a:stretch>
        </p:blipFill>
        <p:spPr>
          <a:xfrm>
            <a:off x="5588354" y="1047812"/>
            <a:ext cx="6076950" cy="4733925"/>
          </a:xfrm>
          <a:prstGeom prst="rect">
            <a:avLst/>
          </a:prstGeom>
        </p:spPr>
      </p:pic>
      <p:sp>
        <p:nvSpPr>
          <p:cNvPr id="6" name="TextBox 5">
            <a:extLst>
              <a:ext uri="{FF2B5EF4-FFF2-40B4-BE49-F238E27FC236}">
                <a16:creationId xmlns:a16="http://schemas.microsoft.com/office/drawing/2014/main" id="{B4CCA65F-2196-B6E9-04D7-7604F5F8CF20}"/>
              </a:ext>
            </a:extLst>
          </p:cNvPr>
          <p:cNvSpPr txBox="1"/>
          <p:nvPr/>
        </p:nvSpPr>
        <p:spPr>
          <a:xfrm>
            <a:off x="5985327" y="5142745"/>
            <a:ext cx="4868640" cy="461665"/>
          </a:xfrm>
          <a:prstGeom prst="rect">
            <a:avLst/>
          </a:prstGeom>
          <a:noFill/>
        </p:spPr>
        <p:txBody>
          <a:bodyPr wrap="none" rtlCol="0">
            <a:spAutoFit/>
          </a:bodyPr>
          <a:lstStyle/>
          <a:p>
            <a:r>
              <a:rPr lang="en-GB" sz="2400" b="1" dirty="0">
                <a:solidFill>
                  <a:schemeClr val="accent6">
                    <a:lumMod val="75000"/>
                  </a:schemeClr>
                </a:solidFill>
              </a:rPr>
              <a:t>  Instruction	       vs	           CCL ?</a:t>
            </a:r>
          </a:p>
        </p:txBody>
      </p:sp>
      <p:sp>
        <p:nvSpPr>
          <p:cNvPr id="20" name="TextBox 19">
            <a:extLst>
              <a:ext uri="{FF2B5EF4-FFF2-40B4-BE49-F238E27FC236}">
                <a16:creationId xmlns:a16="http://schemas.microsoft.com/office/drawing/2014/main" id="{EC5AF41D-EA92-47DB-4C7A-205175068DE7}"/>
              </a:ext>
            </a:extLst>
          </p:cNvPr>
          <p:cNvSpPr txBox="1"/>
          <p:nvPr/>
        </p:nvSpPr>
        <p:spPr>
          <a:xfrm>
            <a:off x="707922" y="654253"/>
            <a:ext cx="6096000" cy="454292"/>
          </a:xfrm>
          <a:prstGeom prst="rect">
            <a:avLst/>
          </a:prstGeom>
          <a:noFill/>
        </p:spPr>
        <p:txBody>
          <a:bodyPr wrap="square">
            <a:spAutoFit/>
          </a:bodyPr>
          <a:lstStyle/>
          <a:p>
            <a:pPr>
              <a:lnSpc>
                <a:spcPct val="150000"/>
              </a:lnSpc>
            </a:pPr>
            <a:r>
              <a:rPr lang="en-GB" sz="1800" b="1" u="sng" dirty="0">
                <a:solidFill>
                  <a:srgbClr val="FF0000"/>
                </a:solidFill>
              </a:rPr>
              <a:t>WHY WE MUST ADAPT TO CCL</a:t>
            </a:r>
          </a:p>
        </p:txBody>
      </p:sp>
    </p:spTree>
    <p:extLst>
      <p:ext uri="{BB962C8B-B14F-4D97-AF65-F5344CB8AC3E}">
        <p14:creationId xmlns:p14="http://schemas.microsoft.com/office/powerpoint/2010/main" val="29011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0688" y="2190419"/>
            <a:ext cx="4071786" cy="4596794"/>
          </a:xfrm>
        </p:spPr>
        <p:txBody>
          <a:bodyPr anchor="ctr">
            <a:normAutofit fontScale="90000"/>
          </a:bodyPr>
          <a:lstStyle/>
          <a:p>
            <a:br>
              <a:rPr lang="en-GB" sz="3200" dirty="0">
                <a:solidFill>
                  <a:srgbClr val="EBEBEB"/>
                </a:solidFill>
              </a:rPr>
            </a:br>
            <a:br>
              <a:rPr lang="en-GB" sz="3200" dirty="0">
                <a:solidFill>
                  <a:srgbClr val="EBEBEB"/>
                </a:solidFill>
              </a:rPr>
            </a:br>
            <a:br>
              <a:rPr lang="en-GB" sz="3200" dirty="0">
                <a:solidFill>
                  <a:srgbClr val="EBEBEB"/>
                </a:solidFill>
              </a:rPr>
            </a:br>
            <a:br>
              <a:rPr lang="en-GB" sz="3200" dirty="0">
                <a:solidFill>
                  <a:srgbClr val="EBEBEB"/>
                </a:solidFill>
              </a:rPr>
            </a:br>
            <a:br>
              <a:rPr lang="en-GB" sz="3200" dirty="0">
                <a:solidFill>
                  <a:srgbClr val="EBEBEB"/>
                </a:solidFill>
              </a:rPr>
            </a:br>
            <a:br>
              <a:rPr lang="en-GB" sz="3200" dirty="0">
                <a:solidFill>
                  <a:srgbClr val="EBEBEB"/>
                </a:solidFill>
              </a:rPr>
            </a:br>
            <a:br>
              <a:rPr lang="en-GB" sz="3200" dirty="0">
                <a:solidFill>
                  <a:srgbClr val="EBEBEB"/>
                </a:solidFill>
              </a:rPr>
            </a:br>
            <a:r>
              <a:rPr lang="en-GB" sz="3200" dirty="0">
                <a:solidFill>
                  <a:srgbClr val="EBEBEB"/>
                </a:solidFill>
              </a:rPr>
              <a:t>Standards Check</a:t>
            </a:r>
            <a:br>
              <a:rPr lang="en-GB" sz="3200" dirty="0">
                <a:solidFill>
                  <a:srgbClr val="EBEBEB"/>
                </a:solidFill>
              </a:rPr>
            </a:br>
            <a:r>
              <a:rPr lang="en-GB" sz="3200" dirty="0">
                <a:solidFill>
                  <a:srgbClr val="EBEBEB"/>
                </a:solidFill>
              </a:rPr>
              <a:t>Workshop</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5570205" y="-414734"/>
            <a:ext cx="3032395" cy="5269294"/>
          </a:xfrm>
        </p:spPr>
        <p:txBody>
          <a:bodyPr anchor="ctr">
            <a:normAutofit/>
          </a:bodyPr>
          <a:lstStyle/>
          <a:p>
            <a:pPr marL="0" indent="0">
              <a:lnSpc>
                <a:spcPct val="150000"/>
              </a:lnSpc>
              <a:buNone/>
            </a:pPr>
            <a:r>
              <a:rPr lang="en-GB" sz="2000" b="1" dirty="0">
                <a:solidFill>
                  <a:schemeClr val="tx1"/>
                </a:solidFill>
              </a:rPr>
              <a:t>Lee Jowett</a:t>
            </a:r>
          </a:p>
          <a:p>
            <a:pPr marL="0" indent="0">
              <a:lnSpc>
                <a:spcPct val="150000"/>
              </a:lnSpc>
              <a:buNone/>
            </a:pPr>
            <a:r>
              <a:rPr lang="en-GB" sz="2000" b="1" dirty="0">
                <a:solidFill>
                  <a:srgbClr val="00B050"/>
                </a:solidFill>
              </a:rPr>
              <a:t>07795279916</a:t>
            </a:r>
          </a:p>
          <a:p>
            <a:pPr marL="0" indent="0">
              <a:buNone/>
            </a:pPr>
            <a:r>
              <a:rPr lang="en-GB" sz="2000" b="1" dirty="0">
                <a:solidFill>
                  <a:schemeClr val="tx1"/>
                </a:solidFill>
              </a:rPr>
              <a:t>		     </a:t>
            </a:r>
            <a:r>
              <a:rPr lang="en-GB" sz="2000" b="1" dirty="0">
                <a:solidFill>
                  <a:schemeClr val="accent1">
                    <a:lumMod val="40000"/>
                    <a:lumOff val="60000"/>
                  </a:schemeClr>
                </a:solidFill>
              </a:rPr>
              <a:t>Lee@adikit.co.uk</a:t>
            </a:r>
          </a:p>
        </p:txBody>
      </p:sp>
      <p:pic>
        <p:nvPicPr>
          <p:cNvPr id="4" name="Picture 3"/>
          <p:cNvPicPr>
            <a:picLocks noChangeAspect="1"/>
          </p:cNvPicPr>
          <p:nvPr/>
        </p:nvPicPr>
        <p:blipFill>
          <a:blip r:embed="rId3"/>
          <a:srcRect/>
          <a:stretch/>
        </p:blipFill>
        <p:spPr>
          <a:xfrm>
            <a:off x="11201400" y="5863844"/>
            <a:ext cx="990600" cy="990600"/>
          </a:xfrm>
          <a:prstGeom prst="rect">
            <a:avLst/>
          </a:prstGeom>
        </p:spPr>
      </p:pic>
      <p:pic>
        <p:nvPicPr>
          <p:cNvPr id="6" name="Picture 5">
            <a:extLst>
              <a:ext uri="{FF2B5EF4-FFF2-40B4-BE49-F238E27FC236}">
                <a16:creationId xmlns:a16="http://schemas.microsoft.com/office/drawing/2014/main" id="{3DAB4CD5-EA74-49B1-209F-A8BF7A824761}"/>
              </a:ext>
            </a:extLst>
          </p:cNvPr>
          <p:cNvPicPr>
            <a:picLocks noChangeAspect="1"/>
          </p:cNvPicPr>
          <p:nvPr/>
        </p:nvPicPr>
        <p:blipFill>
          <a:blip r:embed="rId3"/>
          <a:stretch>
            <a:fillRect/>
          </a:stretch>
        </p:blipFill>
        <p:spPr>
          <a:xfrm>
            <a:off x="1053351" y="700889"/>
            <a:ext cx="2909086" cy="2909086"/>
          </a:xfrm>
          <a:prstGeom prst="rect">
            <a:avLst/>
          </a:prstGeom>
        </p:spPr>
      </p:pic>
      <p:sp>
        <p:nvSpPr>
          <p:cNvPr id="7" name="TextBox 6">
            <a:extLst>
              <a:ext uri="{FF2B5EF4-FFF2-40B4-BE49-F238E27FC236}">
                <a16:creationId xmlns:a16="http://schemas.microsoft.com/office/drawing/2014/main" id="{8DF373D0-1919-DC88-7B42-B5E55145FCA3}"/>
              </a:ext>
            </a:extLst>
          </p:cNvPr>
          <p:cNvSpPr txBox="1"/>
          <p:nvPr/>
        </p:nvSpPr>
        <p:spPr>
          <a:xfrm>
            <a:off x="8522174" y="3238500"/>
            <a:ext cx="2440092" cy="1938992"/>
          </a:xfrm>
          <a:prstGeom prst="rect">
            <a:avLst/>
          </a:prstGeom>
          <a:noFill/>
        </p:spPr>
        <p:txBody>
          <a:bodyPr wrap="none" rtlCol="0">
            <a:spAutoFit/>
          </a:bodyPr>
          <a:lstStyle/>
          <a:p>
            <a:r>
              <a:rPr lang="en-GB" sz="2000" b="1" dirty="0"/>
              <a:t>Mick Knowles</a:t>
            </a:r>
          </a:p>
          <a:p>
            <a:endParaRPr lang="en-GB" sz="2000" b="1" dirty="0"/>
          </a:p>
          <a:p>
            <a:r>
              <a:rPr lang="en-GB" sz="2000" b="1" dirty="0">
                <a:solidFill>
                  <a:srgbClr val="00B050"/>
                </a:solidFill>
              </a:rPr>
              <a:t>07790456012</a:t>
            </a:r>
          </a:p>
          <a:p>
            <a:endParaRPr lang="en-GB" sz="2000" b="1" dirty="0"/>
          </a:p>
          <a:p>
            <a:endParaRPr lang="en-GB" sz="2000" b="1" dirty="0"/>
          </a:p>
          <a:p>
            <a:r>
              <a:rPr lang="en-GB" sz="2000" b="1" dirty="0">
                <a:solidFill>
                  <a:schemeClr val="accent1">
                    <a:lumMod val="40000"/>
                    <a:lumOff val="60000"/>
                  </a:schemeClr>
                </a:solidFill>
              </a:rPr>
              <a:t>Mick@adikit.co.uk</a:t>
            </a:r>
          </a:p>
        </p:txBody>
      </p:sp>
      <p:sp>
        <p:nvSpPr>
          <p:cNvPr id="8" name="TextBox 7">
            <a:extLst>
              <a:ext uri="{FF2B5EF4-FFF2-40B4-BE49-F238E27FC236}">
                <a16:creationId xmlns:a16="http://schemas.microsoft.com/office/drawing/2014/main" id="{14AF6241-B96B-8C0F-6E03-A896F72F3E47}"/>
              </a:ext>
            </a:extLst>
          </p:cNvPr>
          <p:cNvSpPr txBox="1"/>
          <p:nvPr/>
        </p:nvSpPr>
        <p:spPr>
          <a:xfrm>
            <a:off x="6741290" y="6217860"/>
            <a:ext cx="3727302" cy="369332"/>
          </a:xfrm>
          <a:prstGeom prst="rect">
            <a:avLst/>
          </a:prstGeom>
          <a:noFill/>
        </p:spPr>
        <p:txBody>
          <a:bodyPr wrap="none" rtlCol="0">
            <a:spAutoFit/>
          </a:bodyPr>
          <a:lstStyle/>
          <a:p>
            <a:r>
              <a:rPr lang="en-GB" dirty="0">
                <a:solidFill>
                  <a:schemeClr val="bg1">
                    <a:lumMod val="75000"/>
                  </a:schemeClr>
                </a:solidFill>
              </a:rPr>
              <a:t>Thank You For Your Attendance</a:t>
            </a:r>
          </a:p>
        </p:txBody>
      </p:sp>
      <p:pic>
        <p:nvPicPr>
          <p:cNvPr id="10" name="Picture 9" descr="A picture containing text, clipart&#10;&#10;Description automatically generated">
            <a:extLst>
              <a:ext uri="{FF2B5EF4-FFF2-40B4-BE49-F238E27FC236}">
                <a16:creationId xmlns:a16="http://schemas.microsoft.com/office/drawing/2014/main" id="{6ADBC735-4640-ADBE-01EB-35D023ECD13B}"/>
              </a:ext>
            </a:extLst>
          </p:cNvPr>
          <p:cNvPicPr>
            <a:picLocks noChangeAspect="1"/>
          </p:cNvPicPr>
          <p:nvPr/>
        </p:nvPicPr>
        <p:blipFill>
          <a:blip r:embed="rId4"/>
          <a:stretch>
            <a:fillRect/>
          </a:stretch>
        </p:blipFill>
        <p:spPr>
          <a:xfrm>
            <a:off x="1043475" y="3929348"/>
            <a:ext cx="2905125" cy="1118935"/>
          </a:xfrm>
          <a:prstGeom prst="rect">
            <a:avLst/>
          </a:prstGeom>
        </p:spPr>
      </p:pic>
      <p:sp>
        <p:nvSpPr>
          <p:cNvPr id="20" name="TextBox 19">
            <a:extLst>
              <a:ext uri="{FF2B5EF4-FFF2-40B4-BE49-F238E27FC236}">
                <a16:creationId xmlns:a16="http://schemas.microsoft.com/office/drawing/2014/main" id="{CA221339-736D-44FA-C5F0-08F2AA68593D}"/>
              </a:ext>
            </a:extLst>
          </p:cNvPr>
          <p:cNvSpPr txBox="1"/>
          <p:nvPr/>
        </p:nvSpPr>
        <p:spPr>
          <a:xfrm>
            <a:off x="5570205" y="4358936"/>
            <a:ext cx="184731" cy="369332"/>
          </a:xfrm>
          <a:prstGeom prst="rect">
            <a:avLst/>
          </a:prstGeom>
          <a:noFill/>
        </p:spPr>
        <p:txBody>
          <a:bodyPr wrap="none" rtlCol="0">
            <a:spAutoFit/>
          </a:bodyPr>
          <a:lstStyle/>
          <a:p>
            <a:endParaRPr lang="en-GB"/>
          </a:p>
        </p:txBody>
      </p:sp>
      <p:pic>
        <p:nvPicPr>
          <p:cNvPr id="5" name="Picture 4">
            <a:extLst>
              <a:ext uri="{FF2B5EF4-FFF2-40B4-BE49-F238E27FC236}">
                <a16:creationId xmlns:a16="http://schemas.microsoft.com/office/drawing/2014/main" id="{C98AB72F-6E16-7540-A01B-19D210B0D842}"/>
              </a:ext>
            </a:extLst>
          </p:cNvPr>
          <p:cNvPicPr>
            <a:picLocks noChangeAspect="1"/>
          </p:cNvPicPr>
          <p:nvPr/>
        </p:nvPicPr>
        <p:blipFill>
          <a:blip r:embed="rId5"/>
          <a:srcRect t="19114" b="19114"/>
          <a:stretch/>
        </p:blipFill>
        <p:spPr>
          <a:xfrm>
            <a:off x="5872685" y="3428999"/>
            <a:ext cx="1254558" cy="1167765"/>
          </a:xfrm>
          <a:prstGeom prst="rect">
            <a:avLst/>
          </a:prstGeom>
        </p:spPr>
      </p:pic>
      <p:pic>
        <p:nvPicPr>
          <p:cNvPr id="21" name="Picture 20">
            <a:extLst>
              <a:ext uri="{FF2B5EF4-FFF2-40B4-BE49-F238E27FC236}">
                <a16:creationId xmlns:a16="http://schemas.microsoft.com/office/drawing/2014/main" id="{1E92CE29-D8ED-E0B2-1CE9-D9E17DBAE870}"/>
              </a:ext>
            </a:extLst>
          </p:cNvPr>
          <p:cNvPicPr>
            <a:picLocks noChangeAspect="1"/>
          </p:cNvPicPr>
          <p:nvPr/>
        </p:nvPicPr>
        <p:blipFill>
          <a:blip r:embed="rId6"/>
          <a:srcRect/>
          <a:stretch/>
        </p:blipFill>
        <p:spPr>
          <a:xfrm>
            <a:off x="8761412" y="2011384"/>
            <a:ext cx="1156881" cy="1156881"/>
          </a:xfrm>
          <a:prstGeom prst="rect">
            <a:avLst/>
          </a:prstGeom>
        </p:spPr>
      </p:pic>
    </p:spTree>
    <p:extLst>
      <p:ext uri="{BB962C8B-B14F-4D97-AF65-F5344CB8AC3E}">
        <p14:creationId xmlns:p14="http://schemas.microsoft.com/office/powerpoint/2010/main" val="275519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Teaching &amp; Learning Strategies</a:t>
            </a:r>
            <a:br>
              <a:rPr lang="en-GB" sz="3200" dirty="0">
                <a:solidFill>
                  <a:srgbClr val="EBEBEB"/>
                </a:solidFill>
              </a:rPr>
            </a:br>
            <a:br>
              <a:rPr lang="en-GB" sz="3200" dirty="0">
                <a:solidFill>
                  <a:srgbClr val="EBEBEB"/>
                </a:solidFill>
              </a:rPr>
            </a:br>
            <a:r>
              <a:rPr lang="en-GB" sz="3200" dirty="0">
                <a:solidFill>
                  <a:srgbClr val="EBEBEB"/>
                </a:solidFill>
              </a:rPr>
              <a:t>HOMEWORK</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4988402" y="-3555"/>
            <a:ext cx="6925431" cy="6857999"/>
          </a:xfrm>
        </p:spPr>
        <p:txBody>
          <a:bodyPr anchor="ctr">
            <a:normAutofit/>
          </a:bodyPr>
          <a:lstStyle/>
          <a:p>
            <a:pPr marL="0" indent="0">
              <a:buNone/>
            </a:pPr>
            <a:endParaRPr lang="en-GB" sz="1600" b="1" dirty="0">
              <a:solidFill>
                <a:schemeClr val="tx1"/>
              </a:solidFill>
            </a:endParaRPr>
          </a:p>
          <a:p>
            <a:pPr>
              <a:lnSpc>
                <a:spcPct val="150000"/>
              </a:lnSpc>
            </a:pPr>
            <a:r>
              <a:rPr lang="en-GB" sz="1600" b="1" dirty="0">
                <a:solidFill>
                  <a:schemeClr val="tx1"/>
                </a:solidFill>
              </a:rPr>
              <a:t>VAK</a:t>
            </a:r>
            <a:r>
              <a:rPr lang="en-GB" sz="1600" dirty="0">
                <a:solidFill>
                  <a:schemeClr val="tx1"/>
                </a:solidFill>
              </a:rPr>
              <a:t> – Take 15 minutes to plan how many ways can you adapt your </a:t>
            </a:r>
            <a:r>
              <a:rPr lang="en-GB" sz="1600" b="1" dirty="0">
                <a:solidFill>
                  <a:srgbClr val="0070C0"/>
                </a:solidFill>
              </a:rPr>
              <a:t>teaching style </a:t>
            </a:r>
            <a:r>
              <a:rPr lang="en-GB" sz="1600" dirty="0">
                <a:solidFill>
                  <a:schemeClr val="tx1"/>
                </a:solidFill>
              </a:rPr>
              <a:t>to the pupils </a:t>
            </a:r>
            <a:r>
              <a:rPr lang="en-GB" sz="1600" b="1" dirty="0">
                <a:solidFill>
                  <a:srgbClr val="0070C0"/>
                </a:solidFill>
              </a:rPr>
              <a:t>learning styles</a:t>
            </a:r>
          </a:p>
          <a:p>
            <a:pPr>
              <a:lnSpc>
                <a:spcPct val="150000"/>
              </a:lnSpc>
            </a:pPr>
            <a:r>
              <a:rPr lang="en-GB" sz="1600" dirty="0">
                <a:solidFill>
                  <a:schemeClr val="tx1"/>
                </a:solidFill>
              </a:rPr>
              <a:t>What </a:t>
            </a:r>
            <a:r>
              <a:rPr lang="en-GB" sz="1600" b="1" dirty="0">
                <a:solidFill>
                  <a:srgbClr val="0070C0"/>
                </a:solidFill>
              </a:rPr>
              <a:t>opportunities and examples </a:t>
            </a:r>
            <a:r>
              <a:rPr lang="en-GB" sz="1600" dirty="0">
                <a:solidFill>
                  <a:schemeClr val="tx1"/>
                </a:solidFill>
              </a:rPr>
              <a:t>might you find to clarify </a:t>
            </a:r>
            <a:r>
              <a:rPr lang="en-GB" sz="1600" b="1" dirty="0">
                <a:solidFill>
                  <a:srgbClr val="0070C0"/>
                </a:solidFill>
              </a:rPr>
              <a:t>learning outcomes </a:t>
            </a:r>
            <a:r>
              <a:rPr lang="en-GB" sz="1600" dirty="0">
                <a:solidFill>
                  <a:schemeClr val="tx1"/>
                </a:solidFill>
              </a:rPr>
              <a:t>:- </a:t>
            </a:r>
            <a:r>
              <a:rPr lang="en-GB" sz="1600" b="1" dirty="0">
                <a:solidFill>
                  <a:schemeClr val="accent3">
                    <a:lumMod val="75000"/>
                  </a:schemeClr>
                </a:solidFill>
              </a:rPr>
              <a:t>Before car moves </a:t>
            </a:r>
            <a:r>
              <a:rPr lang="en-GB" sz="1600" b="1" dirty="0">
                <a:solidFill>
                  <a:schemeClr val="tx1"/>
                </a:solidFill>
              </a:rPr>
              <a:t>(previous experience)                    </a:t>
            </a:r>
            <a:r>
              <a:rPr lang="en-GB" sz="1600" dirty="0">
                <a:solidFill>
                  <a:schemeClr val="tx1"/>
                </a:solidFill>
              </a:rPr>
              <a:t>	                                   </a:t>
            </a:r>
            <a:r>
              <a:rPr lang="en-GB" sz="1600" b="1" dirty="0">
                <a:solidFill>
                  <a:srgbClr val="FF0000"/>
                </a:solidFill>
              </a:rPr>
              <a:t>On the move </a:t>
            </a:r>
            <a:r>
              <a:rPr lang="en-GB" sz="1600" b="1" dirty="0">
                <a:solidFill>
                  <a:schemeClr val="tx1"/>
                </a:solidFill>
              </a:rPr>
              <a:t>(pre-developed skills)  	  	                                                            (Similar thought processes)                  	                                                            (Understanding of emotions)</a:t>
            </a:r>
          </a:p>
          <a:p>
            <a:pPr>
              <a:lnSpc>
                <a:spcPct val="150000"/>
              </a:lnSpc>
            </a:pPr>
            <a:r>
              <a:rPr lang="en-GB" sz="1600" dirty="0">
                <a:solidFill>
                  <a:schemeClr val="tx1"/>
                </a:solidFill>
              </a:rPr>
              <a:t>What difference will this make to </a:t>
            </a:r>
            <a:r>
              <a:rPr lang="en-GB" sz="1600" b="1" dirty="0">
                <a:solidFill>
                  <a:schemeClr val="tx1"/>
                </a:solidFill>
              </a:rPr>
              <a:t>learning</a:t>
            </a:r>
            <a:r>
              <a:rPr lang="en-GB" sz="1600" dirty="0">
                <a:solidFill>
                  <a:schemeClr val="tx1"/>
                </a:solidFill>
              </a:rPr>
              <a:t>?</a:t>
            </a:r>
          </a:p>
          <a:p>
            <a:pPr>
              <a:lnSpc>
                <a:spcPct val="150000"/>
              </a:lnSpc>
            </a:pPr>
            <a:r>
              <a:rPr lang="en-GB" sz="1600" dirty="0">
                <a:solidFill>
                  <a:schemeClr val="tx1"/>
                </a:solidFill>
              </a:rPr>
              <a:t>How will this help you on your </a:t>
            </a:r>
            <a:r>
              <a:rPr lang="en-GB" sz="1600" b="1" dirty="0">
                <a:solidFill>
                  <a:srgbClr val="0070C0"/>
                </a:solidFill>
              </a:rPr>
              <a:t>SC/Part 3</a:t>
            </a:r>
            <a:r>
              <a:rPr lang="en-GB" sz="1600" dirty="0">
                <a:solidFill>
                  <a:schemeClr val="tx1"/>
                </a:solidFill>
              </a:rPr>
              <a:t>?</a:t>
            </a:r>
          </a:p>
          <a:p>
            <a:pPr>
              <a:lnSpc>
                <a:spcPct val="150000"/>
              </a:lnSpc>
            </a:pPr>
            <a:r>
              <a:rPr lang="en-GB" sz="1600" dirty="0">
                <a:solidFill>
                  <a:schemeClr val="tx1"/>
                </a:solidFill>
              </a:rPr>
              <a:t>How could this create </a:t>
            </a:r>
            <a:r>
              <a:rPr lang="en-GB" sz="1600" b="1" dirty="0">
                <a:solidFill>
                  <a:srgbClr val="00B050"/>
                </a:solidFill>
              </a:rPr>
              <a:t>safer drivers </a:t>
            </a:r>
            <a:r>
              <a:rPr lang="en-GB" sz="1600" dirty="0">
                <a:solidFill>
                  <a:schemeClr val="tx1"/>
                </a:solidFill>
              </a:rPr>
              <a:t>post-test? </a:t>
            </a:r>
          </a:p>
          <a:p>
            <a:pPr>
              <a:lnSpc>
                <a:spcPct val="150000"/>
              </a:lnSpc>
            </a:pPr>
            <a:r>
              <a:rPr lang="en-GB" sz="1600" dirty="0">
                <a:solidFill>
                  <a:schemeClr val="tx1"/>
                </a:solidFill>
              </a:rPr>
              <a:t>PUT THIS INTO PRACTISE ON THREE LESSONS THIS WEEK.                          </a:t>
            </a: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018B186A-9B71-1BE3-44E6-68A21498F0ED}"/>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B77BB600-0932-5E03-397A-6C885D74262C}"/>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31394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798990" y="1130603"/>
            <a:ext cx="4071786" cy="4596794"/>
          </a:xfrm>
        </p:spPr>
        <p:txBody>
          <a:bodyPr anchor="ctr">
            <a:normAutofit/>
          </a:bodyPr>
          <a:lstStyle/>
          <a:p>
            <a:r>
              <a:rPr lang="en-GB" sz="3200" dirty="0">
                <a:solidFill>
                  <a:srgbClr val="EBEBEB"/>
                </a:solidFill>
              </a:rPr>
              <a:t>Teaching &amp; Learning Strategies</a:t>
            </a:r>
            <a:br>
              <a:rPr lang="en-GB" sz="3200" dirty="0">
                <a:solidFill>
                  <a:srgbClr val="EBEBEB"/>
                </a:solidFill>
              </a:rPr>
            </a:br>
            <a:br>
              <a:rPr lang="en-GB" sz="3200" dirty="0">
                <a:solidFill>
                  <a:srgbClr val="EBEBEB"/>
                </a:solidFill>
              </a:rPr>
            </a:br>
            <a:r>
              <a:rPr lang="en-GB" sz="3200" dirty="0">
                <a:solidFill>
                  <a:srgbClr val="EBEBEB"/>
                </a:solidFill>
              </a:rPr>
              <a:t>Scaling - SMOOTH</a:t>
            </a:r>
            <a:br>
              <a:rPr lang="en-GB" sz="3200" dirty="0">
                <a:solidFill>
                  <a:srgbClr val="EBEBEB"/>
                </a:solidFill>
              </a:rPr>
            </a:br>
            <a:br>
              <a:rPr lang="en-GB" sz="3200" dirty="0">
                <a:solidFill>
                  <a:srgbClr val="EBEBEB"/>
                </a:solidFill>
              </a:rPr>
            </a:br>
            <a:r>
              <a:rPr lang="en-GB" sz="3200" dirty="0">
                <a:solidFill>
                  <a:srgbClr val="EBEBEB"/>
                </a:solidFill>
              </a:rPr>
              <a:t>HOMEWORK</a:t>
            </a:r>
            <a:br>
              <a:rPr lang="en-GB" sz="3200" dirty="0">
                <a:solidFill>
                  <a:srgbClr val="EBEBEB"/>
                </a:solidFill>
              </a:rPr>
            </a:br>
            <a:br>
              <a:rPr lang="en-GB" sz="3200" dirty="0">
                <a:solidFill>
                  <a:srgbClr val="EBEBEB"/>
                </a:solidFill>
              </a:rPr>
            </a:br>
            <a:endParaRPr lang="en-GB" sz="3200" dirty="0">
              <a:solidFill>
                <a:srgbClr val="EBEBEB"/>
              </a:solidFill>
            </a:endParaRPr>
          </a:p>
        </p:txBody>
      </p:sp>
      <p:sp>
        <p:nvSpPr>
          <p:cNvPr id="3" name="Content Placeholder 2"/>
          <p:cNvSpPr>
            <a:spLocks noGrp="1"/>
          </p:cNvSpPr>
          <p:nvPr>
            <p:ph idx="1"/>
          </p:nvPr>
        </p:nvSpPr>
        <p:spPr>
          <a:xfrm>
            <a:off x="4988402" y="-3555"/>
            <a:ext cx="6925431" cy="6857999"/>
          </a:xfrm>
        </p:spPr>
        <p:txBody>
          <a:bodyPr anchor="ctr">
            <a:normAutofit/>
          </a:bodyPr>
          <a:lstStyle/>
          <a:p>
            <a:r>
              <a:rPr lang="en-GB" b="1" dirty="0"/>
              <a:t>Pick a pupil you think will be helpful and use scaling at various points through the lesson to develop evaluation skills</a:t>
            </a:r>
          </a:p>
          <a:p>
            <a:pPr marL="0" indent="0">
              <a:buNone/>
            </a:pPr>
            <a:endParaRPr lang="en-GB" dirty="0"/>
          </a:p>
          <a:p>
            <a:r>
              <a:rPr lang="en-GB" dirty="0"/>
              <a:t>Reflect on how this </a:t>
            </a:r>
            <a:r>
              <a:rPr lang="en-GB" b="1" dirty="0">
                <a:solidFill>
                  <a:srgbClr val="0070C0"/>
                </a:solidFill>
              </a:rPr>
              <a:t>teaching strategy </a:t>
            </a:r>
            <a:r>
              <a:rPr lang="en-GB" dirty="0"/>
              <a:t>helps to encourage the pupil to </a:t>
            </a:r>
            <a:r>
              <a:rPr lang="en-GB" b="1" dirty="0">
                <a:solidFill>
                  <a:srgbClr val="0070C0"/>
                </a:solidFill>
              </a:rPr>
              <a:t>analyse problems </a:t>
            </a:r>
            <a:r>
              <a:rPr lang="en-GB" dirty="0"/>
              <a:t>and </a:t>
            </a:r>
            <a:r>
              <a:rPr lang="en-GB" b="1" dirty="0">
                <a:solidFill>
                  <a:srgbClr val="0070C0"/>
                </a:solidFill>
              </a:rPr>
              <a:t>take responsibility for their learning</a:t>
            </a:r>
            <a:r>
              <a:rPr lang="en-GB" dirty="0"/>
              <a:t>?</a:t>
            </a:r>
          </a:p>
          <a:p>
            <a:r>
              <a:rPr lang="en-GB" dirty="0"/>
              <a:t>Plan how you will use this effectively </a:t>
            </a:r>
            <a:r>
              <a:rPr lang="en-GB" b="1" dirty="0">
                <a:solidFill>
                  <a:srgbClr val="0070C0"/>
                </a:solidFill>
              </a:rPr>
              <a:t>on the move</a:t>
            </a:r>
            <a:r>
              <a:rPr lang="en-GB" dirty="0"/>
              <a:t>? (The ‘S’ can be very useful)</a:t>
            </a:r>
          </a:p>
          <a:p>
            <a:r>
              <a:rPr lang="en-GB" dirty="0"/>
              <a:t>How can you use this on SC or part3 efficiently at </a:t>
            </a:r>
            <a:r>
              <a:rPr lang="en-GB" b="1" dirty="0">
                <a:solidFill>
                  <a:srgbClr val="0070C0"/>
                </a:solidFill>
              </a:rPr>
              <a:t>side of road </a:t>
            </a:r>
            <a:r>
              <a:rPr lang="en-GB" dirty="0"/>
              <a:t>– given current SOP’s (</a:t>
            </a:r>
            <a:r>
              <a:rPr lang="en-GB" b="1" dirty="0">
                <a:solidFill>
                  <a:schemeClr val="tx1"/>
                </a:solidFill>
              </a:rPr>
              <a:t>targeted and direct Q’s</a:t>
            </a:r>
            <a:r>
              <a:rPr lang="en-GB" dirty="0"/>
              <a:t>)</a:t>
            </a:r>
          </a:p>
          <a:p>
            <a:r>
              <a:rPr lang="en-GB" dirty="0"/>
              <a:t>What difference will this make to </a:t>
            </a:r>
            <a:r>
              <a:rPr lang="en-GB" b="1" dirty="0"/>
              <a:t>learning</a:t>
            </a:r>
            <a:r>
              <a:rPr lang="en-GB" dirty="0"/>
              <a:t>? </a:t>
            </a:r>
          </a:p>
          <a:p>
            <a:r>
              <a:rPr lang="en-GB" dirty="0"/>
              <a:t>How could this create </a:t>
            </a:r>
            <a:r>
              <a:rPr lang="en-GB" b="1" dirty="0">
                <a:solidFill>
                  <a:srgbClr val="00B050"/>
                </a:solidFill>
              </a:rPr>
              <a:t>safer drivers </a:t>
            </a:r>
            <a:r>
              <a:rPr lang="en-GB" dirty="0"/>
              <a:t>post-test?</a:t>
            </a:r>
          </a:p>
          <a:p>
            <a:r>
              <a:rPr lang="en-GB" dirty="0"/>
              <a:t>How will this help YOU on your </a:t>
            </a:r>
            <a:r>
              <a:rPr lang="en-GB" b="1" dirty="0">
                <a:solidFill>
                  <a:srgbClr val="0070C0"/>
                </a:solidFill>
              </a:rPr>
              <a:t>SC / Part 3</a:t>
            </a:r>
            <a:r>
              <a:rPr lang="en-GB" dirty="0"/>
              <a:t>?</a:t>
            </a: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1" name="Picture 20">
            <a:extLst>
              <a:ext uri="{FF2B5EF4-FFF2-40B4-BE49-F238E27FC236}">
                <a16:creationId xmlns:a16="http://schemas.microsoft.com/office/drawing/2014/main" id="{5BE911F7-1BA6-3EAD-FA32-FCDF7F6E1527}"/>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B92F0FB6-A265-E96E-93C8-E1E2E650583D}"/>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161379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1139374" y="806138"/>
            <a:ext cx="3342442" cy="4596794"/>
          </a:xfrm>
        </p:spPr>
        <p:txBody>
          <a:bodyPr anchor="ctr">
            <a:normAutofit/>
          </a:bodyPr>
          <a:lstStyle/>
          <a:p>
            <a:r>
              <a:rPr lang="en-GB" sz="3200" dirty="0">
                <a:solidFill>
                  <a:srgbClr val="EBEBEB"/>
                </a:solidFill>
              </a:rPr>
              <a:t>THE </a:t>
            </a:r>
            <a:br>
              <a:rPr lang="en-GB" sz="3200" dirty="0">
                <a:solidFill>
                  <a:srgbClr val="EBEBEB"/>
                </a:solidFill>
              </a:rPr>
            </a:br>
            <a:r>
              <a:rPr lang="en-GB" sz="3200" dirty="0">
                <a:solidFill>
                  <a:srgbClr val="EBEBEB"/>
                </a:solidFill>
              </a:rPr>
              <a:t>PATHWAY</a:t>
            </a:r>
            <a:br>
              <a:rPr lang="en-GB" sz="3200" dirty="0">
                <a:solidFill>
                  <a:srgbClr val="EBEBEB"/>
                </a:solidFill>
              </a:rPr>
            </a:br>
            <a:r>
              <a:rPr lang="en-GB" sz="3200" dirty="0">
                <a:solidFill>
                  <a:srgbClr val="EBEBEB"/>
                </a:solidFill>
              </a:rPr>
              <a:t>TO CLIENT CENTRED LEARNING</a:t>
            </a:r>
          </a:p>
        </p:txBody>
      </p:sp>
      <p:sp>
        <p:nvSpPr>
          <p:cNvPr id="3" name="Content Placeholder 2"/>
          <p:cNvSpPr>
            <a:spLocks noGrp="1"/>
          </p:cNvSpPr>
          <p:nvPr>
            <p:ph idx="1"/>
          </p:nvPr>
        </p:nvSpPr>
        <p:spPr>
          <a:xfrm>
            <a:off x="5290077" y="437513"/>
            <a:ext cx="5502614" cy="5954325"/>
          </a:xfrm>
        </p:spPr>
        <p:txBody>
          <a:bodyPr anchor="ctr">
            <a:normAutofit fontScale="92500" lnSpcReduction="10000"/>
          </a:bodyPr>
          <a:lstStyle/>
          <a:p>
            <a:pPr marL="0" indent="0">
              <a:buNone/>
            </a:pPr>
            <a:endParaRPr lang="en-GB" sz="2000" dirty="0"/>
          </a:p>
          <a:p>
            <a:r>
              <a:rPr lang="en-GB" sz="2000" b="1" dirty="0">
                <a:solidFill>
                  <a:srgbClr val="00B050"/>
                </a:solidFill>
              </a:rPr>
              <a:t>What happened on 7</a:t>
            </a:r>
            <a:r>
              <a:rPr lang="en-GB" sz="2000" b="1" baseline="30000" dirty="0">
                <a:solidFill>
                  <a:srgbClr val="00B050"/>
                </a:solidFill>
              </a:rPr>
              <a:t>th</a:t>
            </a:r>
            <a:r>
              <a:rPr lang="en-GB" sz="2000" b="1" dirty="0">
                <a:solidFill>
                  <a:srgbClr val="00B050"/>
                </a:solidFill>
              </a:rPr>
              <a:t> April 2014</a:t>
            </a:r>
          </a:p>
          <a:p>
            <a:r>
              <a:rPr lang="en-GB" sz="2000" b="1" dirty="0">
                <a:solidFill>
                  <a:schemeClr val="accent6">
                    <a:lumMod val="75000"/>
                  </a:schemeClr>
                </a:solidFill>
              </a:rPr>
              <a:t>Standards Check replaced Check Test</a:t>
            </a:r>
          </a:p>
          <a:p>
            <a:r>
              <a:rPr lang="en-GB" sz="2000" b="1" dirty="0">
                <a:solidFill>
                  <a:srgbClr val="00B050"/>
                </a:solidFill>
              </a:rPr>
              <a:t>Where did the Standards Check derive from?</a:t>
            </a:r>
          </a:p>
          <a:p>
            <a:r>
              <a:rPr lang="en-GB" sz="2000" b="1" dirty="0">
                <a:solidFill>
                  <a:schemeClr val="accent6">
                    <a:lumMod val="75000"/>
                  </a:schemeClr>
                </a:solidFill>
              </a:rPr>
              <a:t>NSDRT (Published 31</a:t>
            </a:r>
            <a:r>
              <a:rPr lang="en-GB" sz="2000" b="1" baseline="30000" dirty="0">
                <a:solidFill>
                  <a:schemeClr val="accent6">
                    <a:lumMod val="75000"/>
                  </a:schemeClr>
                </a:solidFill>
              </a:rPr>
              <a:t>st</a:t>
            </a:r>
            <a:r>
              <a:rPr lang="en-GB" sz="2000" b="1" dirty="0">
                <a:solidFill>
                  <a:schemeClr val="accent6">
                    <a:lumMod val="75000"/>
                  </a:schemeClr>
                </a:solidFill>
              </a:rPr>
              <a:t> October 2011)</a:t>
            </a:r>
          </a:p>
          <a:p>
            <a:r>
              <a:rPr lang="en-GB" sz="2000" b="1" dirty="0">
                <a:solidFill>
                  <a:srgbClr val="00B050"/>
                </a:solidFill>
              </a:rPr>
              <a:t>What led to the formation of the Standards and the push towards CCL?</a:t>
            </a:r>
          </a:p>
          <a:p>
            <a:r>
              <a:rPr lang="en-GB" sz="2000" b="1" dirty="0">
                <a:solidFill>
                  <a:schemeClr val="accent6">
                    <a:lumMod val="75000"/>
                  </a:schemeClr>
                </a:solidFill>
              </a:rPr>
              <a:t>30 years of research across Europe (RUE, GADGET,MERIT,HERMES) 3</a:t>
            </a:r>
            <a:r>
              <a:rPr lang="en-GB" sz="2000" b="1" u="sng" dirty="0">
                <a:solidFill>
                  <a:schemeClr val="accent6">
                    <a:lumMod val="75000"/>
                  </a:schemeClr>
                </a:solidFill>
              </a:rPr>
              <a:t> E’s</a:t>
            </a:r>
          </a:p>
          <a:p>
            <a:r>
              <a:rPr lang="en-GB" sz="2000" b="1" dirty="0">
                <a:solidFill>
                  <a:schemeClr val="tx1">
                    <a:lumMod val="50000"/>
                    <a:lumOff val="50000"/>
                  </a:schemeClr>
                </a:solidFill>
              </a:rPr>
              <a:t>Who is familiar with the Goals for Driver Education Matrix</a:t>
            </a:r>
          </a:p>
          <a:p>
            <a:r>
              <a:rPr lang="en-GB" sz="2000" b="1" dirty="0">
                <a:solidFill>
                  <a:srgbClr val="00B050"/>
                </a:solidFill>
              </a:rPr>
              <a:t>In what year was the G.D.E Matrix formulated </a:t>
            </a:r>
          </a:p>
          <a:p>
            <a:r>
              <a:rPr lang="en-GB" sz="2000" b="1" dirty="0">
                <a:solidFill>
                  <a:schemeClr val="accent6">
                    <a:lumMod val="75000"/>
                  </a:schemeClr>
                </a:solidFill>
              </a:rPr>
              <a:t>1999 as part of GADGET…From the Theory of Internal Models of Driving Behaviour   </a:t>
            </a:r>
            <a:r>
              <a:rPr lang="en-GB" sz="1300" b="1" dirty="0">
                <a:solidFill>
                  <a:schemeClr val="tx1">
                    <a:lumMod val="50000"/>
                    <a:lumOff val="50000"/>
                  </a:schemeClr>
                </a:solidFill>
              </a:rPr>
              <a:t>(1980/1996 </a:t>
            </a:r>
            <a:r>
              <a:rPr lang="en-GB" sz="1300" b="1" i="1" dirty="0" err="1">
                <a:solidFill>
                  <a:schemeClr val="tx1">
                    <a:lumMod val="50000"/>
                    <a:lumOff val="50000"/>
                  </a:schemeClr>
                </a:solidFill>
              </a:rPr>
              <a:t>Mikkonen</a:t>
            </a:r>
            <a:r>
              <a:rPr lang="en-GB" sz="1300" b="1" i="1" dirty="0">
                <a:solidFill>
                  <a:schemeClr val="tx1">
                    <a:lumMod val="50000"/>
                    <a:lumOff val="50000"/>
                  </a:schemeClr>
                </a:solidFill>
              </a:rPr>
              <a:t> &amp; Keskinen)</a:t>
            </a:r>
            <a:endParaRPr lang="en-GB" sz="1300" i="1" dirty="0">
              <a:solidFill>
                <a:schemeClr val="tx1">
                  <a:lumMod val="50000"/>
                  <a:lumOff val="50000"/>
                </a:schemeClr>
              </a:solidFill>
            </a:endParaRPr>
          </a:p>
        </p:txBody>
      </p:sp>
      <p:pic>
        <p:nvPicPr>
          <p:cNvPr id="4" name="Picture 3"/>
          <p:cNvPicPr>
            <a:picLocks noChangeAspect="1"/>
          </p:cNvPicPr>
          <p:nvPr/>
        </p:nvPicPr>
        <p:blipFill>
          <a:blip r:embed="rId3"/>
          <a:srcRect/>
          <a:stretch/>
        </p:blipFill>
        <p:spPr>
          <a:xfrm>
            <a:off x="11201400" y="5867400"/>
            <a:ext cx="990600" cy="990600"/>
          </a:xfrm>
          <a:prstGeom prst="rect">
            <a:avLst/>
          </a:prstGeom>
        </p:spPr>
      </p:pic>
      <p:pic>
        <p:nvPicPr>
          <p:cNvPr id="20" name="Picture 19">
            <a:extLst>
              <a:ext uri="{FF2B5EF4-FFF2-40B4-BE49-F238E27FC236}">
                <a16:creationId xmlns:a16="http://schemas.microsoft.com/office/drawing/2014/main" id="{AE0B3A2E-D8A1-F2DC-6BA7-6123282E16BE}"/>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BA7279DC-A4AA-893D-FA4E-F47C172A7FB4}"/>
              </a:ext>
            </a:extLst>
          </p:cNvPr>
          <p:cNvPicPr>
            <a:picLocks noChangeAspect="1"/>
          </p:cNvPicPr>
          <p:nvPr/>
        </p:nvPicPr>
        <p:blipFill rotWithShape="1">
          <a:blip r:embed="rId5"/>
          <a:srcRect t="36163" b="35620"/>
          <a:stretch/>
        </p:blipFill>
        <p:spPr>
          <a:xfrm>
            <a:off x="6760791" y="119849"/>
            <a:ext cx="3072846" cy="773168"/>
          </a:xfrm>
          <a:prstGeom prst="rect">
            <a:avLst/>
          </a:prstGeom>
        </p:spPr>
      </p:pic>
    </p:spTree>
    <p:extLst>
      <p:ext uri="{BB962C8B-B14F-4D97-AF65-F5344CB8AC3E}">
        <p14:creationId xmlns:p14="http://schemas.microsoft.com/office/powerpoint/2010/main" val="235656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ppt_w</p:attrName>
                                        </p:attrNameLst>
                                      </p:cBhvr>
                                      <p:tavLst>
                                        <p:tav tm="0" fmla="#ppt_w*sin(2.5*pi*$)">
                                          <p:val>
                                            <p:fltVal val="0"/>
                                          </p:val>
                                        </p:tav>
                                        <p:tav tm="100000">
                                          <p:val>
                                            <p:fltVal val="1"/>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dirty="0">
                <a:solidFill>
                  <a:srgbClr val="EBEBEB"/>
                </a:solidFill>
              </a:rPr>
              <a:t>GDE Matrix</a:t>
            </a:r>
            <a:br>
              <a:rPr lang="en-GB" sz="3200" dirty="0">
                <a:solidFill>
                  <a:srgbClr val="EBEBEB"/>
                </a:solidFill>
              </a:rPr>
            </a:br>
            <a:r>
              <a:rPr lang="en-GB" sz="2400" dirty="0">
                <a:solidFill>
                  <a:srgbClr val="EBEBEB"/>
                </a:solidFill>
              </a:rPr>
              <a:t>(Goals for Driver</a:t>
            </a:r>
            <a:br>
              <a:rPr lang="en-GB" sz="2400" dirty="0">
                <a:solidFill>
                  <a:srgbClr val="EBEBEB"/>
                </a:solidFill>
              </a:rPr>
            </a:br>
            <a:r>
              <a:rPr lang="en-GB" sz="2400" dirty="0">
                <a:solidFill>
                  <a:srgbClr val="EBEBEB"/>
                </a:solidFill>
              </a:rPr>
              <a:t>Education)</a:t>
            </a:r>
          </a:p>
        </p:txBody>
      </p:sp>
      <p:pic>
        <p:nvPicPr>
          <p:cNvPr id="6" name="Content Placeholder 5">
            <a:extLst>
              <a:ext uri="{FF2B5EF4-FFF2-40B4-BE49-F238E27FC236}">
                <a16:creationId xmlns:a16="http://schemas.microsoft.com/office/drawing/2014/main" id="{26BA3665-51D0-4979-86E2-2FB6D24F443B}"/>
              </a:ext>
            </a:extLst>
          </p:cNvPr>
          <p:cNvPicPr>
            <a:picLocks noGrp="1" noChangeAspect="1"/>
          </p:cNvPicPr>
          <p:nvPr>
            <p:ph idx="1"/>
          </p:nvPr>
        </p:nvPicPr>
        <p:blipFill>
          <a:blip r:embed="rId3"/>
          <a:srcRect/>
          <a:stretch/>
        </p:blipFill>
        <p:spPr>
          <a:xfrm>
            <a:off x="5328312" y="517811"/>
            <a:ext cx="5374747" cy="6163762"/>
          </a:xfrm>
        </p:spPr>
      </p:pic>
      <p:pic>
        <p:nvPicPr>
          <p:cNvPr id="4" name="Picture 3"/>
          <p:cNvPicPr>
            <a:picLocks noChangeAspect="1"/>
          </p:cNvPicPr>
          <p:nvPr/>
        </p:nvPicPr>
        <p:blipFill>
          <a:blip r:embed="rId4"/>
          <a:srcRect/>
          <a:stretch/>
        </p:blipFill>
        <p:spPr>
          <a:xfrm>
            <a:off x="10890913" y="5556913"/>
            <a:ext cx="1301087" cy="1301087"/>
          </a:xfrm>
          <a:prstGeom prst="rect">
            <a:avLst/>
          </a:prstGeom>
        </p:spPr>
      </p:pic>
      <p:pic>
        <p:nvPicPr>
          <p:cNvPr id="21" name="Picture 20">
            <a:extLst>
              <a:ext uri="{FF2B5EF4-FFF2-40B4-BE49-F238E27FC236}">
                <a16:creationId xmlns:a16="http://schemas.microsoft.com/office/drawing/2014/main" id="{AAABB450-221E-6B91-8DCB-9354F63A356C}"/>
              </a:ext>
            </a:extLst>
          </p:cNvPr>
          <p:cNvPicPr>
            <a:picLocks noChangeAspect="1"/>
          </p:cNvPicPr>
          <p:nvPr/>
        </p:nvPicPr>
        <p:blipFill>
          <a:blip r:embed="rId5"/>
          <a:srcRect/>
          <a:stretch/>
        </p:blipFill>
        <p:spPr>
          <a:xfrm>
            <a:off x="570752" y="5492204"/>
            <a:ext cx="1787793" cy="707090"/>
          </a:xfrm>
          <a:prstGeom prst="rect">
            <a:avLst/>
          </a:prstGeom>
        </p:spPr>
      </p:pic>
    </p:spTree>
    <p:extLst>
      <p:ext uri="{BB962C8B-B14F-4D97-AF65-F5344CB8AC3E}">
        <p14:creationId xmlns:p14="http://schemas.microsoft.com/office/powerpoint/2010/main" val="110987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sz="3200" dirty="0">
                <a:solidFill>
                  <a:srgbClr val="EBEBEB"/>
                </a:solidFill>
              </a:rPr>
              <a:t>COLLISIONS</a:t>
            </a:r>
          </a:p>
        </p:txBody>
      </p:sp>
      <p:sp>
        <p:nvSpPr>
          <p:cNvPr id="3" name="Content Placeholder 2"/>
          <p:cNvSpPr>
            <a:spLocks noGrp="1"/>
          </p:cNvSpPr>
          <p:nvPr>
            <p:ph idx="1"/>
          </p:nvPr>
        </p:nvSpPr>
        <p:spPr>
          <a:xfrm>
            <a:off x="5189296" y="921408"/>
            <a:ext cx="6579369" cy="5954325"/>
          </a:xfrm>
        </p:spPr>
        <p:txBody>
          <a:bodyPr anchor="ctr">
            <a:normAutofit lnSpcReduction="10000"/>
          </a:bodyPr>
          <a:lstStyle/>
          <a:p>
            <a:r>
              <a:rPr lang="en-GB" sz="2000" dirty="0"/>
              <a:t>Road collisions results in around </a:t>
            </a:r>
            <a:r>
              <a:rPr lang="en-GB" sz="2000" b="1" dirty="0">
                <a:solidFill>
                  <a:srgbClr val="FF0000"/>
                </a:solidFill>
              </a:rPr>
              <a:t>1.24 million fatalities </a:t>
            </a:r>
          </a:p>
          <a:p>
            <a:r>
              <a:rPr lang="en-GB" sz="2000" dirty="0"/>
              <a:t>and between </a:t>
            </a:r>
            <a:r>
              <a:rPr lang="en-GB" sz="2000" b="1" dirty="0">
                <a:solidFill>
                  <a:schemeClr val="accent3">
                    <a:lumMod val="75000"/>
                  </a:schemeClr>
                </a:solidFill>
              </a:rPr>
              <a:t>20 to 50 million injuries </a:t>
            </a:r>
            <a:r>
              <a:rPr lang="en-GB" sz="2000" dirty="0"/>
              <a:t>per year (World Health Organisation April 2022) </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Road Traffic Collision investigation reports </a:t>
            </a:r>
            <a:r>
              <a:rPr lang="en-GB" sz="1600" i="1" dirty="0">
                <a:latin typeface="Calibri" panose="020F0502020204030204" pitchFamily="34" charset="0"/>
                <a:ea typeface="Calibri" panose="020F0502020204030204" pitchFamily="34" charset="0"/>
                <a:cs typeface="Times New Roman" panose="02020603050405020304" pitchFamily="18" charset="0"/>
              </a:rPr>
              <a:t>(Treat et Al 1979; </a:t>
            </a:r>
            <a:r>
              <a:rPr lang="en-GB" sz="1600" i="1" dirty="0" err="1">
                <a:latin typeface="Calibri" panose="020F0502020204030204" pitchFamily="34" charset="0"/>
                <a:ea typeface="Calibri" panose="020F0502020204030204" pitchFamily="34" charset="0"/>
                <a:cs typeface="Times New Roman" panose="02020603050405020304" pitchFamily="18" charset="0"/>
              </a:rPr>
              <a:t>Sabey</a:t>
            </a:r>
            <a:r>
              <a:rPr lang="en-GB" sz="1600" i="1" dirty="0">
                <a:latin typeface="Calibri" panose="020F0502020204030204" pitchFamily="34" charset="0"/>
                <a:ea typeface="Calibri" panose="020F0502020204030204" pitchFamily="34" charset="0"/>
                <a:cs typeface="Times New Roman" panose="02020603050405020304" pitchFamily="18" charset="0"/>
              </a:rPr>
              <a:t> &amp; Taylor 1980) </a:t>
            </a:r>
            <a:r>
              <a:rPr lang="en-GB" sz="2000" dirty="0">
                <a:latin typeface="Calibri" panose="020F0502020204030204" pitchFamily="34" charset="0"/>
                <a:ea typeface="Calibri" panose="020F0502020204030204" pitchFamily="34" charset="0"/>
                <a:cs typeface="Times New Roman" panose="02020603050405020304" pitchFamily="18" charset="0"/>
              </a:rPr>
              <a:t>found that:-</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b="1" dirty="0">
                <a:latin typeface="Calibri" panose="020F0502020204030204" pitchFamily="34" charset="0"/>
                <a:ea typeface="Calibri" panose="020F0502020204030204" pitchFamily="34" charset="0"/>
                <a:cs typeface="Times New Roman" panose="02020603050405020304" pitchFamily="18" charset="0"/>
              </a:rPr>
              <a:t>Vehicle/Roadway/Environment</a:t>
            </a:r>
            <a:r>
              <a:rPr lang="en-GB" sz="2000" dirty="0">
                <a:latin typeface="Calibri" panose="020F0502020204030204" pitchFamily="34" charset="0"/>
                <a:ea typeface="Calibri" panose="020F0502020204030204" pitchFamily="34" charset="0"/>
                <a:cs typeface="Times New Roman" panose="02020603050405020304" pitchFamily="18" charset="0"/>
              </a:rPr>
              <a:t> were </a:t>
            </a:r>
            <a:r>
              <a:rPr lang="en-GB"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a:t>
            </a:r>
            <a:r>
              <a:rPr lang="en-GB" sz="2000" dirty="0">
                <a:latin typeface="Calibri" panose="020F0502020204030204" pitchFamily="34" charset="0"/>
                <a:ea typeface="Calibri" panose="020F0502020204030204" pitchFamily="34" charset="0"/>
                <a:cs typeface="Times New Roman" panose="02020603050405020304" pitchFamily="18" charset="0"/>
              </a:rPr>
              <a:t> a principle cause of collisions </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Driver behaviour </a:t>
            </a:r>
            <a:r>
              <a:rPr lang="en-GB" sz="2000" dirty="0">
                <a:latin typeface="Calibri" panose="020F0502020204030204" pitchFamily="34" charset="0"/>
                <a:ea typeface="Calibri" panose="020F0502020204030204" pitchFamily="34" charset="0"/>
                <a:cs typeface="Times New Roman" panose="02020603050405020304" pitchFamily="18" charset="0"/>
              </a:rPr>
              <a:t>a </a:t>
            </a:r>
            <a:r>
              <a:rPr lang="en-GB"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key contributory factor </a:t>
            </a:r>
            <a:r>
              <a:rPr lang="en-GB" sz="2000" dirty="0">
                <a:latin typeface="Calibri" panose="020F0502020204030204" pitchFamily="34" charset="0"/>
                <a:ea typeface="Calibri" panose="020F0502020204030204" pitchFamily="34" charset="0"/>
                <a:cs typeface="Times New Roman" panose="02020603050405020304" pitchFamily="18" charset="0"/>
              </a:rPr>
              <a:t>in </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90%</a:t>
            </a:r>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of collisions </a:t>
            </a:r>
            <a:r>
              <a:rPr lang="en-GB" sz="1600" i="1" dirty="0">
                <a:latin typeface="Calibri" panose="020F0502020204030204" pitchFamily="34" charset="0"/>
                <a:ea typeface="Calibri" panose="020F0502020204030204" pitchFamily="34" charset="0"/>
                <a:cs typeface="Times New Roman" panose="02020603050405020304" pitchFamily="18" charset="0"/>
              </a:rPr>
              <a:t>(</a:t>
            </a:r>
            <a:r>
              <a:rPr lang="en-GB" sz="1600" i="1" dirty="0" err="1">
                <a:latin typeface="Calibri" panose="020F0502020204030204" pitchFamily="34" charset="0"/>
                <a:ea typeface="Calibri" panose="020F0502020204030204" pitchFamily="34" charset="0"/>
                <a:cs typeface="Times New Roman" panose="02020603050405020304" pitchFamily="18" charset="0"/>
              </a:rPr>
              <a:t>Petridou</a:t>
            </a:r>
            <a:r>
              <a:rPr lang="en-GB" sz="1600" i="1" dirty="0">
                <a:latin typeface="Calibri" panose="020F0502020204030204" pitchFamily="34" charset="0"/>
                <a:ea typeface="Calibri" panose="020F0502020204030204" pitchFamily="34" charset="0"/>
                <a:cs typeface="Times New Roman" panose="02020603050405020304" pitchFamily="18" charset="0"/>
              </a:rPr>
              <a:t> &amp; </a:t>
            </a:r>
            <a:r>
              <a:rPr lang="en-GB" sz="1600" i="1" dirty="0" err="1">
                <a:latin typeface="Calibri" panose="020F0502020204030204" pitchFamily="34" charset="0"/>
                <a:ea typeface="Calibri" panose="020F0502020204030204" pitchFamily="34" charset="0"/>
                <a:cs typeface="Times New Roman" panose="02020603050405020304" pitchFamily="18" charset="0"/>
              </a:rPr>
              <a:t>Moustaki</a:t>
            </a:r>
            <a:r>
              <a:rPr lang="en-GB" sz="1600" i="1" dirty="0">
                <a:latin typeface="Calibri" panose="020F0502020204030204" pitchFamily="34" charset="0"/>
                <a:ea typeface="Calibri" panose="020F0502020204030204" pitchFamily="34" charset="0"/>
                <a:cs typeface="Times New Roman" panose="02020603050405020304" pitchFamily="18" charset="0"/>
              </a:rPr>
              <a:t> 2001).</a:t>
            </a:r>
          </a:p>
          <a:p>
            <a:pPr>
              <a:lnSpc>
                <a:spcPct val="107000"/>
              </a:lnSpc>
              <a:spcAft>
                <a:spcPts val="800"/>
              </a:spcAft>
            </a:pPr>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Contributory factors </a:t>
            </a:r>
            <a:r>
              <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found </a:t>
            </a:r>
            <a:r>
              <a:rPr lang="en-GB" sz="2000" dirty="0">
                <a:latin typeface="Calibri" panose="020F0502020204030204" pitchFamily="34" charset="0"/>
                <a:ea typeface="Calibri" panose="020F0502020204030204" pitchFamily="34" charset="0"/>
                <a:cs typeface="Times New Roman" panose="02020603050405020304" pitchFamily="18" charset="0"/>
              </a:rPr>
              <a:t>in </a:t>
            </a:r>
            <a:r>
              <a:rPr lang="en-GB" sz="2000" b="1" dirty="0">
                <a:latin typeface="Calibri" panose="020F0502020204030204" pitchFamily="34" charset="0"/>
                <a:ea typeface="Calibri" panose="020F0502020204030204" pitchFamily="34" charset="0"/>
                <a:cs typeface="Times New Roman" panose="02020603050405020304" pitchFamily="18" charset="0"/>
              </a:rPr>
              <a:t>GDE higher levels</a:t>
            </a:r>
          </a:p>
          <a:p>
            <a:pPr>
              <a:lnSpc>
                <a:spcPct val="107000"/>
              </a:lnSpc>
              <a:spcAft>
                <a:spcPts val="800"/>
              </a:spcAft>
            </a:pPr>
            <a:r>
              <a:rPr lang="en-GB"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Core comps – Fault ID / Fault Analysis / Remedy</a:t>
            </a:r>
          </a:p>
          <a:p>
            <a:pPr>
              <a:lnSpc>
                <a:spcPct val="107000"/>
              </a:lnSpc>
              <a:spcAft>
                <a:spcPts val="800"/>
              </a:spcAft>
            </a:pPr>
            <a:r>
              <a:rPr lang="en-GB"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Left new drivers under-prepared for post-test    driving	</a:t>
            </a:r>
            <a:endParaRPr lang="en-GB"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pic>
        <p:nvPicPr>
          <p:cNvPr id="4" name="Picture 3"/>
          <p:cNvPicPr>
            <a:picLocks noChangeAspect="1"/>
          </p:cNvPicPr>
          <p:nvPr/>
        </p:nvPicPr>
        <p:blipFill>
          <a:blip r:embed="rId3"/>
          <a:srcRect/>
          <a:stretch/>
        </p:blipFill>
        <p:spPr>
          <a:xfrm>
            <a:off x="11264282" y="5930282"/>
            <a:ext cx="927717" cy="927717"/>
          </a:xfrm>
          <a:prstGeom prst="rect">
            <a:avLst/>
          </a:prstGeom>
        </p:spPr>
      </p:pic>
      <p:pic>
        <p:nvPicPr>
          <p:cNvPr id="21" name="Picture 20">
            <a:extLst>
              <a:ext uri="{FF2B5EF4-FFF2-40B4-BE49-F238E27FC236}">
                <a16:creationId xmlns:a16="http://schemas.microsoft.com/office/drawing/2014/main" id="{F519E729-D04B-9F16-5FDD-FAB7B35E369D}"/>
              </a:ext>
            </a:extLst>
          </p:cNvPr>
          <p:cNvPicPr>
            <a:picLocks noChangeAspect="1"/>
          </p:cNvPicPr>
          <p:nvPr/>
        </p:nvPicPr>
        <p:blipFill>
          <a:blip r:embed="rId4"/>
          <a:srcRect/>
          <a:stretch/>
        </p:blipFill>
        <p:spPr>
          <a:xfrm>
            <a:off x="570752" y="5492204"/>
            <a:ext cx="1787793" cy="707090"/>
          </a:xfrm>
          <a:prstGeom prst="rect">
            <a:avLst/>
          </a:prstGeom>
        </p:spPr>
      </p:pic>
      <p:pic>
        <p:nvPicPr>
          <p:cNvPr id="5" name="Picture 4">
            <a:extLst>
              <a:ext uri="{FF2B5EF4-FFF2-40B4-BE49-F238E27FC236}">
                <a16:creationId xmlns:a16="http://schemas.microsoft.com/office/drawing/2014/main" id="{97453208-8CB0-94CA-FF40-A458B1BA9E07}"/>
              </a:ext>
            </a:extLst>
          </p:cNvPr>
          <p:cNvPicPr>
            <a:picLocks noChangeAspect="1"/>
          </p:cNvPicPr>
          <p:nvPr/>
        </p:nvPicPr>
        <p:blipFill rotWithShape="1">
          <a:blip r:embed="rId5"/>
          <a:srcRect t="36163" b="35620"/>
          <a:stretch/>
        </p:blipFill>
        <p:spPr>
          <a:xfrm>
            <a:off x="6760791" y="21165"/>
            <a:ext cx="3072846" cy="773168"/>
          </a:xfrm>
          <a:prstGeom prst="rect">
            <a:avLst/>
          </a:prstGeom>
        </p:spPr>
      </p:pic>
    </p:spTree>
    <p:extLst>
      <p:ext uri="{BB962C8B-B14F-4D97-AF65-F5344CB8AC3E}">
        <p14:creationId xmlns:p14="http://schemas.microsoft.com/office/powerpoint/2010/main" val="2610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dirty="0">
                <a:solidFill>
                  <a:srgbClr val="EBEBEB"/>
                </a:solidFill>
              </a:rPr>
              <a:t>GDE Matrix</a:t>
            </a:r>
            <a:br>
              <a:rPr lang="en-GB" sz="3200" dirty="0">
                <a:solidFill>
                  <a:srgbClr val="EBEBEB"/>
                </a:solidFill>
              </a:rPr>
            </a:br>
            <a:r>
              <a:rPr lang="en-GB" sz="2400" dirty="0">
                <a:solidFill>
                  <a:srgbClr val="EBEBEB"/>
                </a:solidFill>
              </a:rPr>
              <a:t>(Goals for Driver</a:t>
            </a:r>
            <a:br>
              <a:rPr lang="en-GB" sz="2400" dirty="0">
                <a:solidFill>
                  <a:srgbClr val="EBEBEB"/>
                </a:solidFill>
              </a:rPr>
            </a:br>
            <a:r>
              <a:rPr lang="en-GB" sz="2400" dirty="0">
                <a:solidFill>
                  <a:srgbClr val="EBEBEB"/>
                </a:solidFill>
              </a:rPr>
              <a:t>Education)</a:t>
            </a:r>
          </a:p>
        </p:txBody>
      </p:sp>
      <p:pic>
        <p:nvPicPr>
          <p:cNvPr id="6" name="Content Placeholder 5">
            <a:extLst>
              <a:ext uri="{FF2B5EF4-FFF2-40B4-BE49-F238E27FC236}">
                <a16:creationId xmlns:a16="http://schemas.microsoft.com/office/drawing/2014/main" id="{26BA3665-51D0-4979-86E2-2FB6D24F443B}"/>
              </a:ext>
            </a:extLst>
          </p:cNvPr>
          <p:cNvPicPr>
            <a:picLocks noGrp="1" noChangeAspect="1"/>
          </p:cNvPicPr>
          <p:nvPr>
            <p:ph idx="1"/>
          </p:nvPr>
        </p:nvPicPr>
        <p:blipFill>
          <a:blip r:embed="rId3"/>
          <a:srcRect/>
          <a:stretch/>
        </p:blipFill>
        <p:spPr>
          <a:xfrm>
            <a:off x="5328312" y="517811"/>
            <a:ext cx="5374747" cy="6163762"/>
          </a:xfrm>
        </p:spPr>
      </p:pic>
      <p:pic>
        <p:nvPicPr>
          <p:cNvPr id="4" name="Picture 3"/>
          <p:cNvPicPr>
            <a:picLocks noChangeAspect="1"/>
          </p:cNvPicPr>
          <p:nvPr/>
        </p:nvPicPr>
        <p:blipFill>
          <a:blip r:embed="rId4"/>
          <a:srcRect/>
          <a:stretch/>
        </p:blipFill>
        <p:spPr>
          <a:xfrm>
            <a:off x="10890913" y="5556913"/>
            <a:ext cx="1301087" cy="1301087"/>
          </a:xfrm>
          <a:prstGeom prst="rect">
            <a:avLst/>
          </a:prstGeom>
        </p:spPr>
      </p:pic>
      <p:pic>
        <p:nvPicPr>
          <p:cNvPr id="21" name="Picture 20">
            <a:extLst>
              <a:ext uri="{FF2B5EF4-FFF2-40B4-BE49-F238E27FC236}">
                <a16:creationId xmlns:a16="http://schemas.microsoft.com/office/drawing/2014/main" id="{AAABB450-221E-6B91-8DCB-9354F63A356C}"/>
              </a:ext>
            </a:extLst>
          </p:cNvPr>
          <p:cNvPicPr>
            <a:picLocks noChangeAspect="1"/>
          </p:cNvPicPr>
          <p:nvPr/>
        </p:nvPicPr>
        <p:blipFill>
          <a:blip r:embed="rId5"/>
          <a:srcRect/>
          <a:stretch/>
        </p:blipFill>
        <p:spPr>
          <a:xfrm>
            <a:off x="570752" y="5492204"/>
            <a:ext cx="1787793" cy="707090"/>
          </a:xfrm>
          <a:prstGeom prst="rect">
            <a:avLst/>
          </a:prstGeom>
        </p:spPr>
      </p:pic>
    </p:spTree>
    <p:extLst>
      <p:ext uri="{BB962C8B-B14F-4D97-AF65-F5344CB8AC3E}">
        <p14:creationId xmlns:p14="http://schemas.microsoft.com/office/powerpoint/2010/main" val="295075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2" name="Rectangle 11">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994087" y="1130603"/>
            <a:ext cx="3342442" cy="4596794"/>
          </a:xfrm>
        </p:spPr>
        <p:txBody>
          <a:bodyPr anchor="ctr">
            <a:normAutofit/>
          </a:bodyPr>
          <a:lstStyle/>
          <a:p>
            <a:r>
              <a:rPr lang="en-GB" sz="3200" dirty="0">
                <a:solidFill>
                  <a:srgbClr val="EBEBEB"/>
                </a:solidFill>
              </a:rPr>
              <a:t>COLLISIONS</a:t>
            </a:r>
          </a:p>
        </p:txBody>
      </p:sp>
      <p:sp>
        <p:nvSpPr>
          <p:cNvPr id="3" name="Content Placeholder 2"/>
          <p:cNvSpPr>
            <a:spLocks noGrp="1"/>
          </p:cNvSpPr>
          <p:nvPr>
            <p:ph idx="1"/>
          </p:nvPr>
        </p:nvSpPr>
        <p:spPr>
          <a:xfrm>
            <a:off x="5265534" y="597311"/>
            <a:ext cx="6579369" cy="5954325"/>
          </a:xfrm>
        </p:spPr>
        <p:txBody>
          <a:bodyPr anchor="ctr">
            <a:normAutofit/>
          </a:bodyPr>
          <a:lstStyle/>
          <a:p>
            <a:pPr marL="0" indent="0">
              <a:buNone/>
            </a:pPr>
            <a:r>
              <a:rPr lang="en-GB"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GB"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pic>
        <p:nvPicPr>
          <p:cNvPr id="4" name="Picture 3"/>
          <p:cNvPicPr>
            <a:picLocks noChangeAspect="1"/>
          </p:cNvPicPr>
          <p:nvPr/>
        </p:nvPicPr>
        <p:blipFill>
          <a:blip r:embed="rId3"/>
          <a:srcRect/>
          <a:stretch/>
        </p:blipFill>
        <p:spPr>
          <a:xfrm>
            <a:off x="11264282" y="5930282"/>
            <a:ext cx="927717" cy="927717"/>
          </a:xfrm>
          <a:prstGeom prst="rect">
            <a:avLst/>
          </a:prstGeom>
        </p:spPr>
      </p:pic>
      <p:pic>
        <p:nvPicPr>
          <p:cNvPr id="6" name="Picture 5">
            <a:extLst>
              <a:ext uri="{FF2B5EF4-FFF2-40B4-BE49-F238E27FC236}">
                <a16:creationId xmlns:a16="http://schemas.microsoft.com/office/drawing/2014/main" id="{53F4D67A-148E-F1F1-E9BF-30F08149564A}"/>
              </a:ext>
            </a:extLst>
          </p:cNvPr>
          <p:cNvPicPr>
            <a:picLocks noChangeAspect="1"/>
          </p:cNvPicPr>
          <p:nvPr/>
        </p:nvPicPr>
        <p:blipFill>
          <a:blip r:embed="rId4"/>
          <a:stretch>
            <a:fillRect/>
          </a:stretch>
        </p:blipFill>
        <p:spPr>
          <a:xfrm>
            <a:off x="5033962" y="715959"/>
            <a:ext cx="6881067" cy="5210768"/>
          </a:xfrm>
          <a:prstGeom prst="rect">
            <a:avLst/>
          </a:prstGeom>
        </p:spPr>
      </p:pic>
      <p:pic>
        <p:nvPicPr>
          <p:cNvPr id="21" name="Picture 20">
            <a:extLst>
              <a:ext uri="{FF2B5EF4-FFF2-40B4-BE49-F238E27FC236}">
                <a16:creationId xmlns:a16="http://schemas.microsoft.com/office/drawing/2014/main" id="{A6C0ABD2-466C-D712-D9F7-EFECF8AF0B82}"/>
              </a:ext>
            </a:extLst>
          </p:cNvPr>
          <p:cNvPicPr>
            <a:picLocks noChangeAspect="1"/>
          </p:cNvPicPr>
          <p:nvPr/>
        </p:nvPicPr>
        <p:blipFill>
          <a:blip r:embed="rId5"/>
          <a:srcRect/>
          <a:stretch/>
        </p:blipFill>
        <p:spPr>
          <a:xfrm>
            <a:off x="570752" y="5492204"/>
            <a:ext cx="1787793" cy="707090"/>
          </a:xfrm>
          <a:prstGeom prst="rect">
            <a:avLst/>
          </a:prstGeom>
        </p:spPr>
      </p:pic>
      <p:pic>
        <p:nvPicPr>
          <p:cNvPr id="7" name="Picture 6" descr="A screenshot of a report&#10;&#10;Description automatically generated">
            <a:extLst>
              <a:ext uri="{FF2B5EF4-FFF2-40B4-BE49-F238E27FC236}">
                <a16:creationId xmlns:a16="http://schemas.microsoft.com/office/drawing/2014/main" id="{6E99ACC9-6B41-6EAF-80A3-E8BC4EF7B3F5}"/>
              </a:ext>
            </a:extLst>
          </p:cNvPr>
          <p:cNvPicPr>
            <a:picLocks noChangeAspect="1"/>
          </p:cNvPicPr>
          <p:nvPr/>
        </p:nvPicPr>
        <p:blipFill>
          <a:blip r:embed="rId6"/>
          <a:stretch>
            <a:fillRect/>
          </a:stretch>
        </p:blipFill>
        <p:spPr>
          <a:xfrm>
            <a:off x="6093544" y="2365336"/>
            <a:ext cx="5401085" cy="4082165"/>
          </a:xfrm>
          <a:prstGeom prst="rect">
            <a:avLst/>
          </a:prstGeom>
        </p:spPr>
      </p:pic>
      <p:pic>
        <p:nvPicPr>
          <p:cNvPr id="8" name="Picture 7">
            <a:extLst>
              <a:ext uri="{FF2B5EF4-FFF2-40B4-BE49-F238E27FC236}">
                <a16:creationId xmlns:a16="http://schemas.microsoft.com/office/drawing/2014/main" id="{D048FE44-C28B-248C-1DE6-BEB64F896353}"/>
              </a:ext>
            </a:extLst>
          </p:cNvPr>
          <p:cNvPicPr>
            <a:picLocks noChangeAspect="1"/>
          </p:cNvPicPr>
          <p:nvPr/>
        </p:nvPicPr>
        <p:blipFill>
          <a:blip r:embed="rId7"/>
          <a:srcRect/>
          <a:stretch/>
        </p:blipFill>
        <p:spPr>
          <a:xfrm>
            <a:off x="10218087" y="184089"/>
            <a:ext cx="1840034" cy="1840034"/>
          </a:xfrm>
          <a:prstGeom prst="rect">
            <a:avLst/>
          </a:prstGeom>
        </p:spPr>
      </p:pic>
    </p:spTree>
    <p:extLst>
      <p:ext uri="{BB962C8B-B14F-4D97-AF65-F5344CB8AC3E}">
        <p14:creationId xmlns:p14="http://schemas.microsoft.com/office/powerpoint/2010/main" val="283451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135875</TotalTime>
  <Words>3570</Words>
  <Application>Microsoft Office PowerPoint</Application>
  <PresentationFormat>Widescreen</PresentationFormat>
  <Paragraphs>348</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Amasis MT Pro Black</vt:lpstr>
      <vt:lpstr>Arial</vt:lpstr>
      <vt:lpstr>Calibri</vt:lpstr>
      <vt:lpstr>Century Gothic</vt:lpstr>
      <vt:lpstr>Wingdings</vt:lpstr>
      <vt:lpstr>Wingdings 3</vt:lpstr>
      <vt:lpstr>Ion Boardroom</vt:lpstr>
      <vt:lpstr>CCL &amp; Standards Check</vt:lpstr>
      <vt:lpstr>Housekeeping - Agenda</vt:lpstr>
      <vt:lpstr>Housekeeping - Agenda</vt:lpstr>
      <vt:lpstr>ICEBREAKER</vt:lpstr>
      <vt:lpstr>THE  PATHWAY TO CLIENT CENTRED LEARNING</vt:lpstr>
      <vt:lpstr>GDE Matrix (Goals for Driver Education)</vt:lpstr>
      <vt:lpstr>COLLISIONS</vt:lpstr>
      <vt:lpstr>GDE Matrix (Goals for Driver Education)</vt:lpstr>
      <vt:lpstr>COLLISIONS</vt:lpstr>
      <vt:lpstr>LESSON PLANNING  DVSA ADI1:   “The purpose of all driver training   is to assess and develop the learner’s skill, knowledge and understanding in relation to the contents of the NSDRT. Research indicates that is best achieved by placing the client at the centre   of learning process” </vt:lpstr>
      <vt:lpstr>TOP 5 REASONS ADI’S FAIL STANDARDS CHECKS</vt:lpstr>
      <vt:lpstr>GDE Matrix (Goals for Driver Education) &amp;  EU MERIT PROJECT</vt:lpstr>
      <vt:lpstr>DVSA SYLLABUS   ‘A TOP DOWN APPROACH’</vt:lpstr>
      <vt:lpstr> LEARNING DOMAINS &amp; SPECIFIC GOALS</vt:lpstr>
      <vt:lpstr>LEARNING DOMAINS &amp; STALLING</vt:lpstr>
      <vt:lpstr>LEARNING DOMAINS Group Discussion</vt:lpstr>
      <vt:lpstr>Specific Goals (Psychomotor/Cognitive/Affective)  &amp; Suitable Practise Areas</vt:lpstr>
      <vt:lpstr>Specific Goals (Psychomotor/Cognitive/Affective) &amp; Lesson Structure </vt:lpstr>
      <vt:lpstr>Specific Goals  (Psychomotor/Cognitive/Affective) &amp; Lesson Structure </vt:lpstr>
      <vt:lpstr>Specific Goals (Psychomotor/Cognitive/Affective) &amp; Adapting The Lesson</vt:lpstr>
      <vt:lpstr>Specific Goals (Psychomotor/Cognitive/Affective) &amp; Adapting The Lesson</vt:lpstr>
      <vt:lpstr>THE GROW MODEL FOR  LESSON PLANNING</vt:lpstr>
      <vt:lpstr>GROW MODEL  GROUP EXERCISE</vt:lpstr>
      <vt:lpstr>RGOW  FOR ADAPTING THE LESSON</vt:lpstr>
      <vt:lpstr>RGOW MODEL  GROUP EXERCISE</vt:lpstr>
      <vt:lpstr>SC &amp; Part 3 Pass Marks &amp; Risk Management   </vt:lpstr>
      <vt:lpstr>THE SC 1 REPORT &amp; HOW THE COMPETENCIES INTERLINK</vt:lpstr>
      <vt:lpstr>Risk Management   5 Competencies  Dividing Responsibilities</vt:lpstr>
      <vt:lpstr>Risk Management   5 Competencies  Directions &amp; Instructions</vt:lpstr>
      <vt:lpstr>Risk Management   5 Competencies  Surrounding Areas &amp; Core Comps</vt:lpstr>
      <vt:lpstr>Risk Management SUMMARY   Group Exercise (5 mins) </vt:lpstr>
      <vt:lpstr>TOP 5 REASONS ADI’S FAIL STANDARDS CHECKS</vt:lpstr>
      <vt:lpstr>Risk Management  Sufficient Feedback  </vt:lpstr>
      <vt:lpstr>Risk Management  Sufficient Feedback  </vt:lpstr>
      <vt:lpstr>THE RGOW MODEL  FOR Sufficient Feedback</vt:lpstr>
      <vt:lpstr>Leading Questions To Manage Risk   </vt:lpstr>
      <vt:lpstr>Teaching &amp; Learning Strategies  </vt:lpstr>
      <vt:lpstr>Teaching &amp; Learning Strategies  Client Centred  Learning &amp; 3 T&amp;L  Competencies  </vt:lpstr>
      <vt:lpstr>Teaching &amp; Learning Strategies  Client Centred  Learning &amp;  VAK  </vt:lpstr>
      <vt:lpstr>Teaching &amp; Learning Strategies  SMOOTH Scale  </vt:lpstr>
      <vt:lpstr>Teaching &amp; Learning Strategies  Opportunities &amp; Examples  to clarify learning outcomes    </vt:lpstr>
      <vt:lpstr>Teaching &amp; Learning Strategies  Andragogy  (Adult Learning)  &amp; How we address the principles with CCL    </vt:lpstr>
      <vt:lpstr>Andragogy  (Adult Learning)    vs Pedagogy (Child Learning)  Client Centred Learning  vs  Instruction?    </vt:lpstr>
      <vt:lpstr>       Standards Check Workshop  </vt:lpstr>
      <vt:lpstr>Teaching &amp; Learning Strategies  HOMEWORK  </vt:lpstr>
      <vt:lpstr>Teaching &amp; Learning Strategies  Scaling - SMOOTH  HOMEWORK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Styles</dc:title>
  <dc:creator>Cheryl Jowett</dc:creator>
  <cp:lastModifiedBy>Mick Knowles</cp:lastModifiedBy>
  <cp:revision>47</cp:revision>
  <dcterms:created xsi:type="dcterms:W3CDTF">2020-06-01T16:15:00Z</dcterms:created>
  <dcterms:modified xsi:type="dcterms:W3CDTF">2023-11-21T13:31:14Z</dcterms:modified>
</cp:coreProperties>
</file>