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322" r:id="rId4"/>
    <p:sldId id="320" r:id="rId5"/>
    <p:sldId id="321" r:id="rId6"/>
    <p:sldId id="30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226" autoAdjust="0"/>
  </p:normalViewPr>
  <p:slideViewPr>
    <p:cSldViewPr snapToGrid="0">
      <p:cViewPr varScale="1">
        <p:scale>
          <a:sx n="111" d="100"/>
          <a:sy n="111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Lee@Adikit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4825" y="4795943"/>
            <a:ext cx="6268246" cy="1268144"/>
          </a:xfrm>
        </p:spPr>
        <p:txBody>
          <a:bodyPr>
            <a:normAutofit/>
          </a:bodyPr>
          <a:lstStyle/>
          <a:p>
            <a:r>
              <a:rPr lang="en-GB" sz="2000" dirty="0"/>
              <a:t>WORKSHOP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09764" y="1671242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4BC25-546A-538D-C0CD-C75A78C7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41120" y="1037009"/>
            <a:ext cx="4762500" cy="476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3D9C4-1AC2-AB2F-2FFE-11EE02489D73}"/>
              </a:ext>
            </a:extLst>
          </p:cNvPr>
          <p:cNvSpPr txBox="1"/>
          <p:nvPr/>
        </p:nvSpPr>
        <p:spPr>
          <a:xfrm>
            <a:off x="849027" y="4275930"/>
            <a:ext cx="399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 Simple Steps to an </a:t>
            </a:r>
          </a:p>
          <a:p>
            <a:pPr algn="ctr"/>
            <a:r>
              <a:rPr lang="en-GB" sz="1400" b="1" i="1" u="sng" dirty="0">
                <a:latin typeface="Arial Black" panose="020B0A04020102020204" pitchFamily="34" charset="0"/>
              </a:rPr>
              <a:t>A </a:t>
            </a:r>
            <a:r>
              <a:rPr lang="en-GB" sz="1400" b="1" i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SC </a:t>
            </a:r>
            <a:r>
              <a:rPr lang="en-GB" sz="1400" b="1" i="1" u="sng" dirty="0">
                <a:solidFill>
                  <a:srgbClr val="92D050"/>
                </a:solidFill>
                <a:latin typeface="Arial Black" panose="020B0A04020102020204" pitchFamily="34" charset="0"/>
              </a:rPr>
              <a:t>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76FEE-C124-86A7-9046-87456C9F06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9027" y="5853923"/>
            <a:ext cx="383920" cy="4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algn="ctr"/>
            <a:b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 Simple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486" y="-1743625"/>
            <a:ext cx="6861487" cy="6163873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b="1" u="sng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KEEP THE CAR </a:t>
            </a:r>
            <a:r>
              <a:rPr lang="en-GB" sz="20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SAFE</a:t>
            </a: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36722" y="5902722"/>
            <a:ext cx="955278" cy="955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6EA4A-68D9-97C4-629C-FC93FA13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0542" y="5517410"/>
            <a:ext cx="707090" cy="70709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9AEAA37-EC96-C113-CD98-70E8E278C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161" y="1189582"/>
            <a:ext cx="1735430" cy="1713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DAD00-B302-38CC-D423-C387F52F88FF}"/>
              </a:ext>
            </a:extLst>
          </p:cNvPr>
          <p:cNvSpPr txBox="1"/>
          <p:nvPr/>
        </p:nvSpPr>
        <p:spPr>
          <a:xfrm>
            <a:off x="5330616" y="1654611"/>
            <a:ext cx="6408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2D050"/>
                </a:solidFill>
                <a:latin typeface="Arial Black" panose="020B0A04020102020204" pitchFamily="34" charset="0"/>
              </a:rPr>
              <a:t>Be Aware </a:t>
            </a:r>
            <a:r>
              <a:rPr lang="en-GB" dirty="0">
                <a:latin typeface="Arial Black" panose="020B0A04020102020204" pitchFamily="34" charset="0"/>
              </a:rPr>
              <a:t>Of Your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Surroundings </a:t>
            </a:r>
            <a:r>
              <a:rPr lang="en-GB" dirty="0">
                <a:latin typeface="Arial Black" panose="020B0A04020102020204" pitchFamily="34" charset="0"/>
              </a:rPr>
              <a:t>and Your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Pupils Actions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92D050"/>
                </a:solidFill>
                <a:latin typeface="Arial Black" panose="020B0A04020102020204" pitchFamily="34" charset="0"/>
              </a:rPr>
              <a:t>Be aware </a:t>
            </a:r>
            <a:r>
              <a:rPr lang="en-GB" dirty="0">
                <a:latin typeface="Arial Black" panose="020B0A04020102020204" pitchFamily="34" charset="0"/>
              </a:rPr>
              <a:t>of what your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own actions </a:t>
            </a:r>
            <a:r>
              <a:rPr lang="en-GB" dirty="0">
                <a:latin typeface="Arial Black" panose="020B0A04020102020204" pitchFamily="34" charset="0"/>
              </a:rPr>
              <a:t>would be in the situation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  <a:r>
              <a:rPr lang="en-GB" baseline="30000" dirty="0">
                <a:solidFill>
                  <a:srgbClr val="0070C0"/>
                </a:solidFill>
                <a:latin typeface="Arial Black" panose="020B0A04020102020204" pitchFamily="34" charset="0"/>
              </a:rPr>
              <a:t>st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Response observe pupil acting accordingly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  <a:latin typeface="Arial Black" panose="020B0A04020102020204" pitchFamily="34" charset="0"/>
              </a:rPr>
              <a:t>2nd Response, where possible, ask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LEADING QUESTIONS </a:t>
            </a:r>
            <a:r>
              <a:rPr lang="en-GB" dirty="0">
                <a:solidFill>
                  <a:srgbClr val="FFC000"/>
                </a:solidFill>
                <a:latin typeface="Arial Black" panose="020B0A04020102020204" pitchFamily="34" charset="0"/>
              </a:rPr>
              <a:t>to raise awareness of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risk:-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  <a:latin typeface="Arial Black" panose="020B0A04020102020204" pitchFamily="34" charset="0"/>
              </a:rPr>
              <a:t>What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is your plan for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…. </a:t>
            </a:r>
            <a:r>
              <a:rPr lang="en-GB" dirty="0">
                <a:solidFill>
                  <a:srgbClr val="FFC000"/>
                </a:solidFill>
                <a:latin typeface="Arial Black" panose="020B0A04020102020204" pitchFamily="34" charset="0"/>
              </a:rPr>
              <a:t>Why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should you…	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rgbClr val="FFC000"/>
                </a:solidFill>
                <a:latin typeface="Arial Black" panose="020B0A04020102020204" pitchFamily="34" charset="0"/>
              </a:rPr>
              <a:t>When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will you…. </a:t>
            </a:r>
            <a:r>
              <a:rPr lang="en-GB" dirty="0">
                <a:solidFill>
                  <a:srgbClr val="FFC000"/>
                </a:solidFill>
                <a:latin typeface="Arial Black" panose="020B0A04020102020204" pitchFamily="34" charset="0"/>
              </a:rPr>
              <a:t>How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are you going to…? 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….. 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algn="ctr"/>
            <a:b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 Simple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234" y="-1951334"/>
            <a:ext cx="6861487" cy="6163873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b="1" u="sng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KEEP THE CAR </a:t>
            </a:r>
            <a:r>
              <a:rPr lang="en-GB" sz="20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SAFE</a:t>
            </a: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36722" y="5902722"/>
            <a:ext cx="955278" cy="955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6EA4A-68D9-97C4-629C-FC93FA1306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542" y="5517410"/>
            <a:ext cx="707090" cy="70709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9AEAA37-EC96-C113-CD98-70E8E278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161" y="1189582"/>
            <a:ext cx="1735430" cy="17139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DAD00-B302-38CC-D423-C387F52F88FF}"/>
              </a:ext>
            </a:extLst>
          </p:cNvPr>
          <p:cNvSpPr txBox="1"/>
          <p:nvPr/>
        </p:nvSpPr>
        <p:spPr>
          <a:xfrm>
            <a:off x="5193385" y="872773"/>
            <a:ext cx="65241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3rd Response, where possible, ask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Direct Command Questions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to illicit response</a:t>
            </a:r>
            <a:r>
              <a:rPr lang="en-GB" dirty="0">
                <a:latin typeface="Arial Black" panose="020B0A04020102020204" pitchFamily="34" charset="0"/>
              </a:rPr>
              <a:t>:-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How will you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SLOW DOWN….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When will you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BRAKE….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Do you think you should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STEER away?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en-GB" baseline="30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th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Response, where possible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, INSTRUCT !!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LAST RESORT…..</a:t>
            </a:r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Verbal or Physical Intervention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  <a:latin typeface="Arial Black" panose="020B0A04020102020204" pitchFamily="34" charset="0"/>
              </a:rPr>
              <a:t>Then….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Sufficient Feedback required:-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  <a:latin typeface="Arial Black" panose="020B0A04020102020204" pitchFamily="34" charset="0"/>
              </a:rPr>
              <a:t>What happened 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(Fault ID), </a:t>
            </a:r>
            <a:r>
              <a:rPr lang="en-GB" dirty="0">
                <a:solidFill>
                  <a:schemeClr val="accent6"/>
                </a:solidFill>
                <a:latin typeface="Arial Black" panose="020B0A04020102020204" pitchFamily="34" charset="0"/>
              </a:rPr>
              <a:t>Why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(Fault Analysis)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    </a:t>
            </a:r>
            <a:r>
              <a:rPr lang="en-GB" dirty="0">
                <a:solidFill>
                  <a:schemeClr val="accent6"/>
                </a:solidFill>
                <a:latin typeface="Arial Black" panose="020B0A04020102020204" pitchFamily="34" charset="0"/>
              </a:rPr>
              <a:t>How will you improve it 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(Fault Remedy),               	</a:t>
            </a:r>
            <a:r>
              <a:rPr lang="en-GB" dirty="0">
                <a:solidFill>
                  <a:schemeClr val="accent6"/>
                </a:solidFill>
                <a:latin typeface="Arial Black" panose="020B0A04020102020204" pitchFamily="34" charset="0"/>
              </a:rPr>
              <a:t>Potential consequences 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(BC) </a:t>
            </a:r>
            <a:r>
              <a:rPr lang="en-GB" dirty="0">
                <a:solidFill>
                  <a:schemeClr val="accent6"/>
                </a:solidFill>
                <a:latin typeface="Arial Black" panose="020B0A04020102020204" pitchFamily="34" charset="0"/>
              </a:rPr>
              <a:t>v Benefits 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(BC)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Last Resort </a:t>
            </a: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may need to be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FIRST RESPONSE</a:t>
            </a:r>
          </a:p>
          <a:p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algn="ctr"/>
            <a:b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 Simple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981" y="-1892355"/>
            <a:ext cx="6861487" cy="6163873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b="1" u="sng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IDENTIFY LEARNING </a:t>
            </a:r>
            <a:r>
              <a:rPr lang="en-GB" sz="20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GOALS</a:t>
            </a:r>
            <a:r>
              <a:rPr lang="en-GB" sz="2000" b="1" u="sng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AND </a:t>
            </a:r>
            <a:r>
              <a:rPr lang="en-GB" sz="2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NEEDS</a:t>
            </a:r>
            <a:r>
              <a:rPr lang="en-GB" sz="2000" b="1" u="sng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36722" y="5902722"/>
            <a:ext cx="955278" cy="955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6EA4A-68D9-97C4-629C-FC93FA1306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542" y="5517410"/>
            <a:ext cx="707090" cy="707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EAA37-EC96-C113-CD98-70E8E278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32573" y="1189582"/>
            <a:ext cx="1724605" cy="1713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F998F-9C5A-1D7A-6D5C-510B63183DCA}"/>
              </a:ext>
            </a:extLst>
          </p:cNvPr>
          <p:cNvSpPr txBox="1"/>
          <p:nvPr/>
        </p:nvSpPr>
        <p:spPr>
          <a:xfrm>
            <a:off x="5229482" y="1189581"/>
            <a:ext cx="65083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Runs through entire session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Carries forward from </a:t>
            </a:r>
            <a:r>
              <a:rPr lang="en-GB" dirty="0">
                <a:solidFill>
                  <a:srgbClr val="92D050"/>
                </a:solidFill>
                <a:latin typeface="Arial Black" panose="020B0A04020102020204" pitchFamily="34" charset="0"/>
              </a:rPr>
              <a:t>observing surroundings and pupils actions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If pupil misses something,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raise it, question 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If pupil </a:t>
            </a:r>
            <a:r>
              <a:rPr lang="en-GB" i="1" dirty="0">
                <a:solidFill>
                  <a:schemeClr val="accent1"/>
                </a:solidFill>
                <a:latin typeface="Arial Black" panose="020B0A04020102020204" pitchFamily="34" charset="0"/>
              </a:rPr>
              <a:t>repeatedly misses something </a:t>
            </a:r>
            <a:r>
              <a:rPr lang="en-GB" dirty="0">
                <a:latin typeface="Arial Black" panose="020B0A04020102020204" pitchFamily="34" charset="0"/>
              </a:rPr>
              <a:t>(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accumulation of Driver faults</a:t>
            </a:r>
            <a:r>
              <a:rPr lang="en-GB" dirty="0">
                <a:latin typeface="Arial Black" panose="020B0A04020102020204" pitchFamily="34" charset="0"/>
              </a:rPr>
              <a:t>), </a:t>
            </a: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adapt lesson to include the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NEED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into the </a:t>
            </a:r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GOAL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If pupil gets something </a:t>
            </a:r>
            <a:r>
              <a:rPr lang="en-GB" i="1" dirty="0">
                <a:solidFill>
                  <a:schemeClr val="accent1"/>
                </a:solidFill>
                <a:latin typeface="Arial Black" panose="020B0A04020102020204" pitchFamily="34" charset="0"/>
              </a:rPr>
              <a:t>badly wrong        </a:t>
            </a:r>
            <a:r>
              <a:rPr lang="en-GB" dirty="0">
                <a:latin typeface="Arial Black" panose="020B0A04020102020204" pitchFamily="34" charset="0"/>
              </a:rPr>
              <a:t>(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Serious or Dangerous fault</a:t>
            </a:r>
            <a:r>
              <a:rPr lang="en-GB" dirty="0">
                <a:latin typeface="Arial Black" panose="020B0A04020102020204" pitchFamily="34" charset="0"/>
              </a:rPr>
              <a:t>) </a:t>
            </a: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then…       </a:t>
            </a:r>
            <a:r>
              <a:rPr lang="en-GB" dirty="0">
                <a:solidFill>
                  <a:srgbClr val="92D050"/>
                </a:solidFill>
                <a:latin typeface="Arial Black" panose="020B0A04020102020204" pitchFamily="34" charset="0"/>
              </a:rPr>
              <a:t>Sufficient Feedback </a:t>
            </a:r>
            <a:r>
              <a:rPr lang="en-GB" dirty="0">
                <a:solidFill>
                  <a:srgbClr val="00B0F0"/>
                </a:solidFill>
                <a:latin typeface="Arial Black" panose="020B0A04020102020204" pitchFamily="34" charset="0"/>
              </a:rPr>
              <a:t>and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ADAPT the lesson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Consider the INITIAL </a:t>
            </a:r>
            <a:r>
              <a:rPr lang="en-GB" dirty="0">
                <a:solidFill>
                  <a:srgbClr val="00B050"/>
                </a:solidFill>
                <a:latin typeface="Arial Black" panose="020B0A04020102020204" pitchFamily="34" charset="0"/>
              </a:rPr>
              <a:t>GOAL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will last approx.    10-15 mins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algn="ctr"/>
            <a:b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 Simple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65" y="-2226459"/>
            <a:ext cx="6861487" cy="6163873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b="1" u="sng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TEACH AROUND </a:t>
            </a:r>
            <a:r>
              <a:rPr lang="en-GB" sz="20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GOAL</a:t>
            </a:r>
            <a:r>
              <a:rPr lang="en-GB" sz="2000" b="1" u="sng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AND </a:t>
            </a:r>
            <a:r>
              <a:rPr lang="en-GB" sz="2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RISK</a:t>
            </a: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36722" y="5902722"/>
            <a:ext cx="955278" cy="955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6EA4A-68D9-97C4-629C-FC93FA1306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542" y="5517410"/>
            <a:ext cx="707090" cy="707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EAA37-EC96-C113-CD98-70E8E278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36140" y="1189582"/>
            <a:ext cx="1717471" cy="1713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C8F413-69FB-EFFD-A3B7-842099848CDF}"/>
              </a:ext>
            </a:extLst>
          </p:cNvPr>
          <p:cNvSpPr txBox="1"/>
          <p:nvPr/>
        </p:nvSpPr>
        <p:spPr>
          <a:xfrm>
            <a:off x="5191546" y="855477"/>
            <a:ext cx="67014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By keeping the car safe and being proactive we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 Black" panose="020B0A04020102020204" pitchFamily="34" charset="0"/>
              </a:rPr>
              <a:t>MANAGE RISK 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so that the pupil can continue to focus on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rgbClr val="00B050"/>
                </a:solidFill>
                <a:latin typeface="Arial Black" panose="020B0A04020102020204" pitchFamily="34" charset="0"/>
              </a:rPr>
              <a:t>GOAL of lesson</a:t>
            </a:r>
          </a:p>
          <a:p>
            <a:endParaRPr lang="en-GB" sz="16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70C0"/>
                </a:solidFill>
                <a:latin typeface="Arial Black" panose="020B0A04020102020204" pitchFamily="34" charset="0"/>
              </a:rPr>
              <a:t>Breaking down the task around </a:t>
            </a:r>
            <a:r>
              <a:rPr lang="en-GB" sz="1600" dirty="0">
                <a:solidFill>
                  <a:srgbClr val="00B050"/>
                </a:solidFill>
                <a:latin typeface="Arial Black" panose="020B0A04020102020204" pitchFamily="34" charset="0"/>
              </a:rPr>
              <a:t>GOAL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Arial Black" panose="020B0A04020102020204" pitchFamily="34" charset="0"/>
              </a:rPr>
              <a:t>and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 Black" panose="020B0A04020102020204" pitchFamily="34" charset="0"/>
              </a:rPr>
              <a:t>RISK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Arial Black" panose="020B0A04020102020204" pitchFamily="34" charset="0"/>
              </a:rPr>
              <a:t>and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rgbClr val="FFC000"/>
                </a:solidFill>
                <a:latin typeface="Arial Black" panose="020B0A04020102020204" pitchFamily="34" charset="0"/>
              </a:rPr>
              <a:t>sharing responsibility </a:t>
            </a:r>
            <a:r>
              <a:rPr lang="en-GB" sz="1600" dirty="0">
                <a:solidFill>
                  <a:srgbClr val="0070C0"/>
                </a:solidFill>
                <a:latin typeface="Arial Black" panose="020B0A04020102020204" pitchFamily="34" charset="0"/>
              </a:rPr>
              <a:t>helps learning to take place in a safe environment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7030A0"/>
                </a:solidFill>
                <a:latin typeface="Arial Black" panose="020B0A04020102020204" pitchFamily="34" charset="0"/>
              </a:rPr>
              <a:t>IF pupil takes responsibility for </a:t>
            </a:r>
            <a:r>
              <a:rPr lang="en-GB" sz="1600" dirty="0">
                <a:solidFill>
                  <a:srgbClr val="FF0000"/>
                </a:solidFill>
                <a:latin typeface="Arial Black" panose="020B0A04020102020204" pitchFamily="34" charset="0"/>
              </a:rPr>
              <a:t>RISK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latin typeface="Arial Black" panose="020B0A04020102020204" pitchFamily="34" charset="0"/>
              </a:rPr>
              <a:t>on the move and </a:t>
            </a:r>
            <a:r>
              <a:rPr lang="en-GB" sz="1600" dirty="0">
                <a:solidFill>
                  <a:srgbClr val="FFC000"/>
                </a:solidFill>
                <a:latin typeface="Arial Black" panose="020B0A04020102020204" pitchFamily="34" charset="0"/>
              </a:rPr>
              <a:t>keeps the car safe </a:t>
            </a:r>
            <a:r>
              <a:rPr lang="en-GB" sz="1600" dirty="0">
                <a:solidFill>
                  <a:srgbClr val="7030A0"/>
                </a:solidFill>
                <a:latin typeface="Arial Black" panose="020B0A04020102020204" pitchFamily="34" charset="0"/>
              </a:rPr>
              <a:t>or is achieving the </a:t>
            </a:r>
            <a:r>
              <a:rPr lang="en-GB" sz="1600" dirty="0">
                <a:solidFill>
                  <a:srgbClr val="00B050"/>
                </a:solidFill>
                <a:latin typeface="Arial Black" panose="020B0A04020102020204" pitchFamily="34" charset="0"/>
              </a:rPr>
              <a:t>GOAL</a:t>
            </a:r>
            <a:r>
              <a:rPr lang="en-GB" sz="1600" dirty="0">
                <a:solidFill>
                  <a:srgbClr val="7030A0"/>
                </a:solidFill>
                <a:latin typeface="Arial Black" panose="020B0A04020102020204" pitchFamily="34" charset="0"/>
              </a:rPr>
              <a:t>….Ensure that learning takes place !! </a:t>
            </a:r>
            <a:r>
              <a:rPr lang="en-GB" sz="1600" dirty="0">
                <a:latin typeface="Arial Black" panose="020B0A04020102020204" pitchFamily="34" charset="0"/>
              </a:rPr>
              <a:t>						            						      							  </a:t>
            </a:r>
            <a:r>
              <a:rPr lang="en-GB" sz="1600" dirty="0">
                <a:solidFill>
                  <a:srgbClr val="7030A0"/>
                </a:solidFill>
                <a:latin typeface="Arial Black" panose="020B0A04020102020204" pitchFamily="34" charset="0"/>
              </a:rPr>
              <a:t>What was good ? How did they make the decision? Benefits? Did they have other options? </a:t>
            </a:r>
            <a:r>
              <a:rPr lang="en-GB" sz="1600" dirty="0">
                <a:solidFill>
                  <a:srgbClr val="FF0000"/>
                </a:solidFill>
                <a:latin typeface="Arial Black" panose="020B0A04020102020204" pitchFamily="34" charset="0"/>
              </a:rPr>
              <a:t>WHAT IF!!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IF pupil gets something ‘WRONG’ around </a:t>
            </a:r>
            <a:r>
              <a:rPr lang="en-GB" sz="1600" dirty="0">
                <a:solidFill>
                  <a:srgbClr val="00B050"/>
                </a:solidFill>
                <a:latin typeface="Arial Black" panose="020B0A04020102020204" pitchFamily="34" charset="0"/>
              </a:rPr>
              <a:t>GOAL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or</a:t>
            </a:r>
            <a:r>
              <a:rPr lang="en-GB" sz="1600" dirty="0">
                <a:solidFill>
                  <a:srgbClr val="FF0000"/>
                </a:solidFill>
                <a:latin typeface="Arial Black" panose="020B0A04020102020204" pitchFamily="34" charset="0"/>
              </a:rPr>
              <a:t> RISK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ensure that learning takes place                       </a:t>
            </a:r>
            <a:r>
              <a:rPr lang="en-GB" sz="1600" dirty="0">
                <a:latin typeface="Arial Black" panose="020B0A04020102020204" pitchFamily="34" charset="0"/>
              </a:rPr>
              <a:t>													       		       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What didn’t go so well ? What led you to make that decision? What are the potential 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CONSEQUENCES?   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Did they have other options?  </a:t>
            </a:r>
            <a:r>
              <a:rPr lang="en-GB" sz="1600" dirty="0">
                <a:solidFill>
                  <a:srgbClr val="FF0000"/>
                </a:solidFill>
                <a:latin typeface="Arial Black" panose="020B0A04020102020204" pitchFamily="34" charset="0"/>
              </a:rPr>
              <a:t>WHAT IF!!</a:t>
            </a:r>
            <a:r>
              <a:rPr lang="en-GB" sz="1600" dirty="0">
                <a:latin typeface="Arial Black" panose="020B0A04020102020204" pitchFamily="34" charset="0"/>
              </a:rPr>
              <a:t>	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3986" y="1671242"/>
            <a:ext cx="6268246" cy="3335526"/>
          </a:xfrm>
        </p:spPr>
        <p:txBody>
          <a:bodyPr>
            <a:normAutofit/>
          </a:bodyPr>
          <a:lstStyle/>
          <a:p>
            <a:r>
              <a:rPr lang="en-GB" sz="2400" dirty="0"/>
              <a:t>Thank You for attending</a:t>
            </a:r>
          </a:p>
          <a:p>
            <a:endParaRPr lang="en-GB" sz="2400" dirty="0"/>
          </a:p>
          <a:p>
            <a:r>
              <a:rPr lang="en-GB" sz="2400" dirty="0"/>
              <a:t>FIND MORE OF OUR COURSES AT:-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WWW.ADIKIT.CO.UK/COURSES</a:t>
            </a:r>
          </a:p>
          <a:p>
            <a:endParaRPr lang="en-GB" sz="2000" dirty="0"/>
          </a:p>
          <a:p>
            <a:r>
              <a:rPr lang="en-GB" sz="2000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Lee@Adikit.co.uk</a:t>
            </a:r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</a:t>
            </a:r>
            <a:r>
              <a:rPr lang="en-GB" sz="20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Mick@adikit.co.uk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9764" y="1671242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209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92326</TotalTime>
  <Words>492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Century Gothic</vt:lpstr>
      <vt:lpstr>Wingdings</vt:lpstr>
      <vt:lpstr>Wingdings 3</vt:lpstr>
      <vt:lpstr>Ion Boardroom</vt:lpstr>
      <vt:lpstr>PowerPoint Presentation</vt:lpstr>
      <vt:lpstr> 3 Simple Steps…</vt:lpstr>
      <vt:lpstr> 3 Simple Steps…</vt:lpstr>
      <vt:lpstr> 3 Simple Steps…</vt:lpstr>
      <vt:lpstr> 3 Simple Steps…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Styles</dc:title>
  <dc:creator>Cheryl Jowett</dc:creator>
  <cp:lastModifiedBy>Mick Knowles</cp:lastModifiedBy>
  <cp:revision>39</cp:revision>
  <dcterms:created xsi:type="dcterms:W3CDTF">2020-06-01T16:15:00Z</dcterms:created>
  <dcterms:modified xsi:type="dcterms:W3CDTF">2023-05-17T07:39:09Z</dcterms:modified>
</cp:coreProperties>
</file>